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5"/>
  </p:sldMasterIdLst>
  <p:notesMasterIdLst>
    <p:notesMasterId r:id="rId24"/>
  </p:notesMasterIdLst>
  <p:sldIdLst>
    <p:sldId id="3948" r:id="rId6"/>
    <p:sldId id="3946" r:id="rId7"/>
    <p:sldId id="3947" r:id="rId8"/>
    <p:sldId id="3940" r:id="rId9"/>
    <p:sldId id="3939" r:id="rId10"/>
    <p:sldId id="3941" r:id="rId11"/>
    <p:sldId id="3950" r:id="rId12"/>
    <p:sldId id="3949" r:id="rId13"/>
    <p:sldId id="3938" r:id="rId14"/>
    <p:sldId id="256" r:id="rId15"/>
    <p:sldId id="257" r:id="rId16"/>
    <p:sldId id="258" r:id="rId17"/>
    <p:sldId id="3933" r:id="rId18"/>
    <p:sldId id="261" r:id="rId19"/>
    <p:sldId id="3934" r:id="rId20"/>
    <p:sldId id="3945" r:id="rId21"/>
    <p:sldId id="3942" r:id="rId22"/>
    <p:sldId id="394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0289BA-DF50-884A-B176-82C84E0AB74E}" name="Palaia, Kevin" initials="PK" userId="S::13817@Icf.com::c6a06168-cd3a-481c-9b8c-00c0570c85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00"/>
    <a:srgbClr val="ED7D31"/>
    <a:srgbClr val="FFC000"/>
    <a:srgbClr val="FFFF00"/>
    <a:srgbClr val="7B4213"/>
    <a:srgbClr val="000000"/>
    <a:srgbClr val="FF0000"/>
    <a:srgbClr val="3399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75441" autoAdjust="0"/>
  </p:normalViewPr>
  <p:slideViewPr>
    <p:cSldViewPr snapToGrid="0">
      <p:cViewPr varScale="1">
        <p:scale>
          <a:sx n="86" d="100"/>
          <a:sy n="86" d="100"/>
        </p:scale>
        <p:origin x="26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zano, Ted" userId="2c571aea-d361-4807-9702-7a9be312f53a" providerId="ADAL" clId="{053AB615-F528-4E78-844F-78F3C29EABBE}"/>
    <pc:docChg chg="modSld">
      <pc:chgData name="Lanzano, Ted" userId="2c571aea-d361-4807-9702-7a9be312f53a" providerId="ADAL" clId="{053AB615-F528-4E78-844F-78F3C29EABBE}" dt="2022-06-15T17:50:36.860" v="12" actId="6549"/>
      <pc:docMkLst>
        <pc:docMk/>
      </pc:docMkLst>
      <pc:sldChg chg="modNotesTx">
        <pc:chgData name="Lanzano, Ted" userId="2c571aea-d361-4807-9702-7a9be312f53a" providerId="ADAL" clId="{053AB615-F528-4E78-844F-78F3C29EABBE}" dt="2022-06-15T17:50:21.631" v="7" actId="6549"/>
        <pc:sldMkLst>
          <pc:docMk/>
          <pc:sldMk cId="3021936935" sldId="256"/>
        </pc:sldMkLst>
      </pc:sldChg>
      <pc:sldChg chg="modNotesTx">
        <pc:chgData name="Lanzano, Ted" userId="2c571aea-d361-4807-9702-7a9be312f53a" providerId="ADAL" clId="{053AB615-F528-4E78-844F-78F3C29EABBE}" dt="2022-06-15T17:50:25.404" v="8" actId="6549"/>
        <pc:sldMkLst>
          <pc:docMk/>
          <pc:sldMk cId="1507289039" sldId="257"/>
        </pc:sldMkLst>
      </pc:sldChg>
      <pc:sldChg chg="modNotesTx">
        <pc:chgData name="Lanzano, Ted" userId="2c571aea-d361-4807-9702-7a9be312f53a" providerId="ADAL" clId="{053AB615-F528-4E78-844F-78F3C29EABBE}" dt="2022-06-15T17:50:29.081" v="9" actId="6549"/>
        <pc:sldMkLst>
          <pc:docMk/>
          <pc:sldMk cId="1700904109" sldId="258"/>
        </pc:sldMkLst>
      </pc:sldChg>
      <pc:sldChg chg="modNotesTx">
        <pc:chgData name="Lanzano, Ted" userId="2c571aea-d361-4807-9702-7a9be312f53a" providerId="ADAL" clId="{053AB615-F528-4E78-844F-78F3C29EABBE}" dt="2022-06-15T17:50:33.992" v="11" actId="6549"/>
        <pc:sldMkLst>
          <pc:docMk/>
          <pc:sldMk cId="1136258498" sldId="261"/>
        </pc:sldMkLst>
      </pc:sldChg>
      <pc:sldChg chg="modNotesTx">
        <pc:chgData name="Lanzano, Ted" userId="2c571aea-d361-4807-9702-7a9be312f53a" providerId="ADAL" clId="{053AB615-F528-4E78-844F-78F3C29EABBE}" dt="2022-06-15T17:50:31.603" v="10" actId="6549"/>
        <pc:sldMkLst>
          <pc:docMk/>
          <pc:sldMk cId="2474589774" sldId="3933"/>
        </pc:sldMkLst>
      </pc:sldChg>
      <pc:sldChg chg="modNotesTx">
        <pc:chgData name="Lanzano, Ted" userId="2c571aea-d361-4807-9702-7a9be312f53a" providerId="ADAL" clId="{053AB615-F528-4E78-844F-78F3C29EABBE}" dt="2022-06-15T17:50:36.860" v="12" actId="6549"/>
        <pc:sldMkLst>
          <pc:docMk/>
          <pc:sldMk cId="1972329948" sldId="3934"/>
        </pc:sldMkLst>
      </pc:sldChg>
      <pc:sldChg chg="modNotesTx">
        <pc:chgData name="Lanzano, Ted" userId="2c571aea-d361-4807-9702-7a9be312f53a" providerId="ADAL" clId="{053AB615-F528-4E78-844F-78F3C29EABBE}" dt="2022-06-15T17:50:18.809" v="6" actId="6549"/>
        <pc:sldMkLst>
          <pc:docMk/>
          <pc:sldMk cId="571186136" sldId="3938"/>
        </pc:sldMkLst>
      </pc:sldChg>
      <pc:sldChg chg="modNotesTx">
        <pc:chgData name="Lanzano, Ted" userId="2c571aea-d361-4807-9702-7a9be312f53a" providerId="ADAL" clId="{053AB615-F528-4E78-844F-78F3C29EABBE}" dt="2022-06-15T17:50:01.551" v="3" actId="6549"/>
        <pc:sldMkLst>
          <pc:docMk/>
          <pc:sldMk cId="968279778" sldId="3940"/>
        </pc:sldMkLst>
      </pc:sldChg>
      <pc:sldChg chg="modNotesTx">
        <pc:chgData name="Lanzano, Ted" userId="2c571aea-d361-4807-9702-7a9be312f53a" providerId="ADAL" clId="{053AB615-F528-4E78-844F-78F3C29EABBE}" dt="2022-06-15T17:49:54.968" v="1" actId="6549"/>
        <pc:sldMkLst>
          <pc:docMk/>
          <pc:sldMk cId="4202929319" sldId="3946"/>
        </pc:sldMkLst>
      </pc:sldChg>
      <pc:sldChg chg="modNotesTx">
        <pc:chgData name="Lanzano, Ted" userId="2c571aea-d361-4807-9702-7a9be312f53a" providerId="ADAL" clId="{053AB615-F528-4E78-844F-78F3C29EABBE}" dt="2022-06-15T17:49:57.390" v="2" actId="6549"/>
        <pc:sldMkLst>
          <pc:docMk/>
          <pc:sldMk cId="1641223582" sldId="3947"/>
        </pc:sldMkLst>
      </pc:sldChg>
      <pc:sldChg chg="modNotesTx">
        <pc:chgData name="Lanzano, Ted" userId="2c571aea-d361-4807-9702-7a9be312f53a" providerId="ADAL" clId="{053AB615-F528-4E78-844F-78F3C29EABBE}" dt="2022-06-15T17:49:52.095" v="0" actId="6549"/>
        <pc:sldMkLst>
          <pc:docMk/>
          <pc:sldMk cId="4150803785" sldId="3948"/>
        </pc:sldMkLst>
      </pc:sldChg>
      <pc:sldChg chg="modNotesTx">
        <pc:chgData name="Lanzano, Ted" userId="2c571aea-d361-4807-9702-7a9be312f53a" providerId="ADAL" clId="{053AB615-F528-4E78-844F-78F3C29EABBE}" dt="2022-06-15T17:50:10.117" v="5" actId="6549"/>
        <pc:sldMkLst>
          <pc:docMk/>
          <pc:sldMk cId="3501925951" sldId="3949"/>
        </pc:sldMkLst>
      </pc:sldChg>
      <pc:sldChg chg="modNotesTx">
        <pc:chgData name="Lanzano, Ted" userId="2c571aea-d361-4807-9702-7a9be312f53a" providerId="ADAL" clId="{053AB615-F528-4E78-844F-78F3C29EABBE}" dt="2022-06-15T17:50:07.596" v="4" actId="6549"/>
        <pc:sldMkLst>
          <pc:docMk/>
          <pc:sldMk cId="4271617018" sldId="39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B046B-C1A4-4F95-8DA6-42037ED2BEDD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B8A2D-470A-4E2E-951F-8F15A4DFC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1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99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7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7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81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8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4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31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75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12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5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4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69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90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11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64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74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B8A2D-470A-4E2E-951F-8F15A4DFCE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1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0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41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02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1038" y="1215572"/>
            <a:ext cx="3020786" cy="1738016"/>
          </a:xfrm>
        </p:spPr>
        <p:txBody>
          <a:bodyPr anchor="b"/>
          <a:lstStyle>
            <a:lvl1pPr>
              <a:defRPr sz="2500" b="0">
                <a:latin typeface="+mn-lt"/>
              </a:defRPr>
            </a:lvl1pPr>
          </a:lstStyle>
          <a:p>
            <a:r>
              <a:rPr lang="en-US"/>
              <a:t>Insert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17265" y="4014111"/>
            <a:ext cx="3514559" cy="209205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125" baseline="0"/>
            </a:lvl1pPr>
            <a:lvl2pPr marL="142869" indent="0">
              <a:spcAft>
                <a:spcPts val="0"/>
              </a:spcAft>
              <a:buNone/>
              <a:defRPr sz="1125"/>
            </a:lvl2pPr>
            <a:lvl3pPr marL="285739" indent="0">
              <a:spcAft>
                <a:spcPts val="0"/>
              </a:spcAft>
              <a:buNone/>
              <a:defRPr sz="1125"/>
            </a:lvl3pPr>
            <a:lvl4pPr marL="428608" indent="0">
              <a:spcAft>
                <a:spcPts val="0"/>
              </a:spcAft>
              <a:buNone/>
              <a:defRPr sz="1125"/>
            </a:lvl4pPr>
            <a:lvl5pPr marL="571478" indent="0">
              <a:spcAft>
                <a:spcPts val="0"/>
              </a:spcAft>
              <a:buNone/>
              <a:defRPr sz="1125"/>
            </a:lvl5pPr>
          </a:lstStyle>
          <a:p>
            <a:pPr lvl="0"/>
            <a:r>
              <a:rPr lang="en-US"/>
              <a:t>Insert Bio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0" y="2485573"/>
            <a:ext cx="289104" cy="3925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717265" y="3156858"/>
            <a:ext cx="3460129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717265" y="3864429"/>
            <a:ext cx="3460129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717265" y="3156858"/>
            <a:ext cx="3514559" cy="687928"/>
          </a:xfrm>
        </p:spPr>
        <p:txBody>
          <a:bodyPr anchor="ctr"/>
          <a:lstStyle>
            <a:lvl1pPr marL="0" indent="0">
              <a:buNone/>
              <a:defRPr sz="1500">
                <a:solidFill>
                  <a:srgbClr val="808285"/>
                </a:solidFill>
              </a:defRPr>
            </a:lvl1pPr>
            <a:lvl2pPr marL="142869" indent="0">
              <a:buNone/>
              <a:defRPr/>
            </a:lvl2pPr>
            <a:lvl3pPr marL="285739" indent="0">
              <a:buNone/>
              <a:defRPr/>
            </a:lvl3pPr>
            <a:lvl4pPr marL="428608" indent="0">
              <a:buNone/>
              <a:defRPr/>
            </a:lvl4pPr>
            <a:lvl5pPr marL="571478" indent="0">
              <a:buNone/>
              <a:defRPr/>
            </a:lvl5pPr>
          </a:lstStyle>
          <a:p>
            <a:pPr lvl="0"/>
            <a:r>
              <a:rPr lang="en-US"/>
              <a:t>Insert Job Title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CA10309-DD1F-F345-B2A8-60C12333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45111" y="6355293"/>
            <a:ext cx="1808390" cy="365125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9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33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74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4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22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8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17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9CC5C-C1D6-4BDE-89D1-4463240EAEF2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7B979-E8CF-4101-A457-54CD6DB6F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9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cindi.martinez@wyo.gov" TargetMode="External"/><Relationship Id="rId3" Type="http://schemas.openxmlformats.org/officeDocument/2006/relationships/image" Target="../media/image5.png"/><Relationship Id="rId7" Type="http://schemas.openxmlformats.org/officeDocument/2006/relationships/hyperlink" Target="mailto:lanzano.ted@epa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Relationship Id="rId9" Type="http://schemas.openxmlformats.org/officeDocument/2006/relationships/hyperlink" Target="mailto:justin.mabie1@wyo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gif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18.JPG"/><Relationship Id="rId4" Type="http://schemas.microsoft.com/office/2007/relationships/hdphoto" Target="../media/hdphoto1.wdp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What is a Brownfield?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B7EAE7-7905-43AD-A658-DFFD81C640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28525"/>
          <a:stretch/>
        </p:blipFill>
        <p:spPr>
          <a:xfrm>
            <a:off x="0" y="0"/>
            <a:ext cx="9144000" cy="236601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8A2AABB-78DA-42A9-BAD3-9A13D1AA2AAB}"/>
              </a:ext>
            </a:extLst>
          </p:cNvPr>
          <p:cNvSpPr txBox="1">
            <a:spLocks/>
          </p:cNvSpPr>
          <p:nvPr/>
        </p:nvSpPr>
        <p:spPr>
          <a:xfrm>
            <a:off x="-277323" y="3125389"/>
            <a:ext cx="9144000" cy="907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1F4E7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Turning Eyesores into Assets:</a:t>
            </a:r>
            <a:br>
              <a:rPr lang="en-US" sz="4800" dirty="0"/>
            </a:br>
            <a:r>
              <a:rPr lang="en-US" sz="4800" dirty="0"/>
              <a:t>EPA Brownfields Resources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F4AD58-3C05-453A-BDC1-9C0F37D70F70}"/>
              </a:ext>
            </a:extLst>
          </p:cNvPr>
          <p:cNvGrpSpPr/>
          <p:nvPr/>
        </p:nvGrpSpPr>
        <p:grpSpPr>
          <a:xfrm>
            <a:off x="7643722" y="1810715"/>
            <a:ext cx="1222955" cy="562222"/>
            <a:chOff x="8685586" y="486255"/>
            <a:chExt cx="1222955" cy="5622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91C1D19-94A8-43A0-B626-5B42A276E7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5586" y="486255"/>
              <a:ext cx="1042368" cy="3199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CB4B66-F0B8-4E61-B7FA-CF8B1A48EC42}"/>
                </a:ext>
              </a:extLst>
            </p:cNvPr>
            <p:cNvSpPr txBox="1"/>
            <p:nvPr userDrawn="1"/>
          </p:nvSpPr>
          <p:spPr>
            <a:xfrm>
              <a:off x="8866174" y="771478"/>
              <a:ext cx="10423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cap="all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Region 8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7354CD9-E76D-483A-8E9F-5FEC8868AB92}"/>
              </a:ext>
            </a:extLst>
          </p:cNvPr>
          <p:cNvSpPr/>
          <p:nvPr/>
        </p:nvSpPr>
        <p:spPr>
          <a:xfrm>
            <a:off x="7539847" y="44686"/>
            <a:ext cx="1427777" cy="1476173"/>
          </a:xfrm>
          <a:prstGeom prst="rect">
            <a:avLst/>
          </a:prstGeom>
          <a:blipFill dpi="0" rotWithShape="1">
            <a:blip r:embed="rId5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A364B3AA-B4DD-4CB8-92F1-10511B8B68CB}"/>
              </a:ext>
            </a:extLst>
          </p:cNvPr>
          <p:cNvSpPr txBox="1">
            <a:spLocks/>
          </p:cNvSpPr>
          <p:nvPr/>
        </p:nvSpPr>
        <p:spPr>
          <a:xfrm>
            <a:off x="543416" y="4930951"/>
            <a:ext cx="7621490" cy="801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Ted Lanzano</a:t>
            </a:r>
          </a:p>
          <a:p>
            <a:r>
              <a:rPr lang="en-US" dirty="0"/>
              <a:t>June 15, 2022</a:t>
            </a:r>
          </a:p>
        </p:txBody>
      </p:sp>
    </p:spTree>
    <p:extLst>
      <p:ext uri="{BB962C8B-B14F-4D97-AF65-F5344CB8AC3E}">
        <p14:creationId xmlns:p14="http://schemas.microsoft.com/office/powerpoint/2010/main" val="4150803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2C47A454-2D72-400A-989C-A4E103D2E6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8CFD0-A2DF-4FDE-B0BB-3F8435C57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660" y="3488866"/>
            <a:ext cx="8054340" cy="1649729"/>
          </a:xfrm>
        </p:spPr>
        <p:txBody>
          <a:bodyPr>
            <a:normAutofit/>
          </a:bodyPr>
          <a:lstStyle/>
          <a:p>
            <a:pPr algn="r"/>
            <a:r>
              <a:rPr lang="en-US" sz="72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Rockwell" panose="02060603020205020403" pitchFamily="18" charset="0"/>
              </a:rPr>
              <a:t>West Side Laramie</a:t>
            </a:r>
            <a:br>
              <a:rPr lang="en-US" sz="72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Rockwell" panose="02060603020205020403" pitchFamily="18" charset="0"/>
              </a:rPr>
            </a:br>
            <a:r>
              <a:rPr lang="en-US" sz="3200" dirty="0">
                <a:ln w="22225">
                  <a:solidFill>
                    <a:schemeClr val="tx1"/>
                  </a:solidFill>
                  <a:miter lim="800000"/>
                </a:ln>
              </a:rPr>
              <a:t>Conceptual Redevelopment Plan</a:t>
            </a:r>
            <a:endParaRPr lang="en-US" sz="8000" dirty="0">
              <a:ln w="22225">
                <a:solidFill>
                  <a:schemeClr val="tx1"/>
                </a:solidFill>
                <a:miter lim="800000"/>
              </a:ln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2AF8-609D-4BC7-8B47-87CD5A273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784" y="5163277"/>
            <a:ext cx="7696200" cy="902246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>
                <a:latin typeface="+mj-lt"/>
              </a:rPr>
              <a:t>EPA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Brownfields Technical Assistance Project</a:t>
            </a:r>
          </a:p>
        </p:txBody>
      </p:sp>
    </p:spTree>
    <p:extLst>
      <p:ext uri="{BB962C8B-B14F-4D97-AF65-F5344CB8AC3E}">
        <p14:creationId xmlns:p14="http://schemas.microsoft.com/office/powerpoint/2010/main" val="302193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7BAD447-5815-4361-8EB7-054DA08E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9801"/>
            <a:ext cx="4814595" cy="7094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56B5A-5274-4EA8-A850-09489273F0CE}"/>
              </a:ext>
            </a:extLst>
          </p:cNvPr>
          <p:cNvSpPr txBox="1"/>
          <p:nvPr/>
        </p:nvSpPr>
        <p:spPr>
          <a:xfrm>
            <a:off x="5213023" y="2026763"/>
            <a:ext cx="35633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West Laramie 4G Enterprise site covers 45.8 acres west of downtown Laramie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Site is currently privately owned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Former Union Pacific railyard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Site has undergone Phase I and Phase II Environmental Site Assessments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No significant environmental concerns that preclude future development</a:t>
            </a:r>
            <a:endParaRPr lang="en-US" sz="1600" strike="sngStrike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6242DE-91BA-4521-8DDD-CB85FBD09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642" y="688991"/>
            <a:ext cx="3335240" cy="1042531"/>
          </a:xfrm>
          <a:noFill/>
        </p:spPr>
        <p:txBody>
          <a:bodyPr vert="horz" lIns="68580" tIns="34290" rIns="68580" bIns="34290" rtlCol="0" anchor="b">
            <a:noAutofit/>
          </a:bodyPr>
          <a:lstStyle/>
          <a:p>
            <a:pPr algn="ctr"/>
            <a:r>
              <a:rPr lang="en-US" sz="3000" dirty="0">
                <a:latin typeface="Rockwell" panose="02060603020205020403" pitchFamily="18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507289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3A15-F0B4-4DBF-A2B0-B11D78B44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642" y="688991"/>
            <a:ext cx="3335240" cy="1042531"/>
          </a:xfrm>
          <a:noFill/>
        </p:spPr>
        <p:txBody>
          <a:bodyPr vert="horz" lIns="68580" tIns="34290" rIns="68580" bIns="34290" rtlCol="0" anchor="b">
            <a:noAutofit/>
          </a:bodyPr>
          <a:lstStyle/>
          <a:p>
            <a:pPr algn="ctr"/>
            <a:r>
              <a:rPr lang="en-US" sz="3000" dirty="0">
                <a:latin typeface="Rockwell" panose="02060603020205020403" pitchFamily="18" charset="0"/>
              </a:rPr>
              <a:t>Alternative Framework 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767BE0F-DC2E-4206-B330-001C9CC10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908"/>
            <a:ext cx="4842594" cy="6878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A7D035-B2F8-4ECC-9FBE-6A3FB7C2D404}"/>
              </a:ext>
            </a:extLst>
          </p:cNvPr>
          <p:cNvSpPr txBox="1"/>
          <p:nvPr/>
        </p:nvSpPr>
        <p:spPr>
          <a:xfrm>
            <a:off x="5213023" y="2026763"/>
            <a:ext cx="35633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Continues existing street grid from West Side neighborhood </a:t>
            </a:r>
          </a:p>
          <a:p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Includes more commercial development with additional mixed-use buildings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Curved road provides direct access down to riverbank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Traffic circle helps direct flow from Snowy Range Road to commercial district and south to housing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5D83E7-B03C-4F3B-85B8-5D64C876EE1D}"/>
              </a:ext>
            </a:extLst>
          </p:cNvPr>
          <p:cNvSpPr/>
          <p:nvPr/>
        </p:nvSpPr>
        <p:spPr>
          <a:xfrm>
            <a:off x="1193865" y="5771121"/>
            <a:ext cx="3053592" cy="1031846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AD55E5-C55B-412A-9A97-BBD63C5863DA}"/>
              </a:ext>
            </a:extLst>
          </p:cNvPr>
          <p:cNvGrpSpPr/>
          <p:nvPr/>
        </p:nvGrpSpPr>
        <p:grpSpPr>
          <a:xfrm>
            <a:off x="1358040" y="5796343"/>
            <a:ext cx="3017441" cy="1014138"/>
            <a:chOff x="5805438" y="5650301"/>
            <a:chExt cx="3017441" cy="101413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4238587-4F7C-401D-A81E-B33961AC25F3}"/>
                </a:ext>
              </a:extLst>
            </p:cNvPr>
            <p:cNvSpPr/>
            <p:nvPr/>
          </p:nvSpPr>
          <p:spPr>
            <a:xfrm>
              <a:off x="5805438" y="6041120"/>
              <a:ext cx="186612" cy="186612"/>
            </a:xfrm>
            <a:prstGeom prst="rect">
              <a:avLst/>
            </a:prstGeom>
            <a:solidFill>
              <a:srgbClr val="F3F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0F4E56-4231-46F9-ABE9-F1B84DD4A1C4}"/>
                </a:ext>
              </a:extLst>
            </p:cNvPr>
            <p:cNvSpPr/>
            <p:nvPr/>
          </p:nvSpPr>
          <p:spPr>
            <a:xfrm>
              <a:off x="5805438" y="6386467"/>
              <a:ext cx="186612" cy="186612"/>
            </a:xfrm>
            <a:prstGeom prst="rect">
              <a:avLst/>
            </a:prstGeom>
            <a:solidFill>
              <a:srgbClr val="7B4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D10621-9497-4BF9-8A2B-869191884F77}"/>
                </a:ext>
              </a:extLst>
            </p:cNvPr>
            <p:cNvSpPr/>
            <p:nvPr/>
          </p:nvSpPr>
          <p:spPr>
            <a:xfrm>
              <a:off x="5805438" y="5704162"/>
              <a:ext cx="186612" cy="1866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6FC8CB-C013-4D92-A0BD-FF0942883BA0}"/>
                </a:ext>
              </a:extLst>
            </p:cNvPr>
            <p:cNvSpPr/>
            <p:nvPr/>
          </p:nvSpPr>
          <p:spPr>
            <a:xfrm>
              <a:off x="7367189" y="6041120"/>
              <a:ext cx="186612" cy="1866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6DDD928-3754-446C-9920-1CC4B51F9341}"/>
                </a:ext>
              </a:extLst>
            </p:cNvPr>
            <p:cNvSpPr/>
            <p:nvPr/>
          </p:nvSpPr>
          <p:spPr>
            <a:xfrm>
              <a:off x="7367189" y="6386467"/>
              <a:ext cx="186612" cy="1866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34EB23-BF5F-42A4-BF8D-F9D59CAA86FD}"/>
                </a:ext>
              </a:extLst>
            </p:cNvPr>
            <p:cNvSpPr/>
            <p:nvPr/>
          </p:nvSpPr>
          <p:spPr>
            <a:xfrm>
              <a:off x="7367189" y="5704162"/>
              <a:ext cx="186612" cy="1866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F6B061-D02E-45A8-8CE6-ECDEC11F510B}"/>
                </a:ext>
              </a:extLst>
            </p:cNvPr>
            <p:cNvSpPr txBox="1"/>
            <p:nvPr/>
          </p:nvSpPr>
          <p:spPr>
            <a:xfrm>
              <a:off x="6098796" y="5682052"/>
              <a:ext cx="85609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Mixed Use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297C81-EC64-4590-8770-164399C97D8B}"/>
                </a:ext>
              </a:extLst>
            </p:cNvPr>
            <p:cNvSpPr txBox="1"/>
            <p:nvPr/>
          </p:nvSpPr>
          <p:spPr>
            <a:xfrm>
              <a:off x="6098796" y="5944898"/>
              <a:ext cx="1149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Residential, Mixed Density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21337A-376C-43D3-B946-2EEB20507632}"/>
                </a:ext>
              </a:extLst>
            </p:cNvPr>
            <p:cNvSpPr txBox="1"/>
            <p:nvPr/>
          </p:nvSpPr>
          <p:spPr>
            <a:xfrm>
              <a:off x="6098796" y="6295107"/>
              <a:ext cx="1149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Residential, Apartments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C9B2D5-82B9-46A9-AEE3-BC61770516CB}"/>
                </a:ext>
              </a:extLst>
            </p:cNvPr>
            <p:cNvSpPr txBox="1"/>
            <p:nvPr/>
          </p:nvSpPr>
          <p:spPr>
            <a:xfrm>
              <a:off x="7660383" y="5650301"/>
              <a:ext cx="1149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Residential, Small Lot Single-Family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7B3A35-0DDC-4A89-94CA-CB118B61B812}"/>
                </a:ext>
              </a:extLst>
            </p:cNvPr>
            <p:cNvSpPr txBox="1"/>
            <p:nvPr/>
          </p:nvSpPr>
          <p:spPr>
            <a:xfrm>
              <a:off x="7672902" y="6041120"/>
              <a:ext cx="1149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Commercial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9BAFC32-AA0B-4770-9D29-5417487682C2}"/>
                </a:ext>
              </a:extLst>
            </p:cNvPr>
            <p:cNvSpPr txBox="1"/>
            <p:nvPr/>
          </p:nvSpPr>
          <p:spPr>
            <a:xfrm>
              <a:off x="7673587" y="6359647"/>
              <a:ext cx="1149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Open Space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C6E856-C3E2-483E-AB43-0E08BC90FB13}"/>
              </a:ext>
            </a:extLst>
          </p:cNvPr>
          <p:cNvSpPr txBox="1"/>
          <p:nvPr/>
        </p:nvSpPr>
        <p:spPr>
          <a:xfrm rot="17360131">
            <a:off x="-482416" y="3095740"/>
            <a:ext cx="1931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Snowy Range Road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916ADD-E0FB-40CD-AA2A-722B4D0251C3}"/>
              </a:ext>
            </a:extLst>
          </p:cNvPr>
          <p:cNvSpPr txBox="1"/>
          <p:nvPr/>
        </p:nvSpPr>
        <p:spPr>
          <a:xfrm>
            <a:off x="3079894" y="1877246"/>
            <a:ext cx="1597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Fremont Street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F635B5-1832-4CDE-9223-C86F9A11B9F6}"/>
              </a:ext>
            </a:extLst>
          </p:cNvPr>
          <p:cNvSpPr txBox="1"/>
          <p:nvPr/>
        </p:nvSpPr>
        <p:spPr>
          <a:xfrm>
            <a:off x="2307679" y="5552969"/>
            <a:ext cx="1597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Garfield Street</a:t>
            </a:r>
          </a:p>
        </p:txBody>
      </p:sp>
    </p:spTree>
    <p:extLst>
      <p:ext uri="{BB962C8B-B14F-4D97-AF65-F5344CB8AC3E}">
        <p14:creationId xmlns:p14="http://schemas.microsoft.com/office/powerpoint/2010/main" val="1700904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EF97F2-7F72-4836-B954-C58D68E1D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-14576"/>
            <a:ext cx="4911205" cy="68725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C820971-9548-47B8-8E63-C38B22D7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642" y="688991"/>
            <a:ext cx="3335240" cy="1042531"/>
          </a:xfrm>
          <a:noFill/>
        </p:spPr>
        <p:txBody>
          <a:bodyPr vert="horz" lIns="68580" tIns="34290" rIns="68580" bIns="34290" rtlCol="0" anchor="b">
            <a:noAutofit/>
          </a:bodyPr>
          <a:lstStyle/>
          <a:p>
            <a:pPr algn="ctr"/>
            <a:r>
              <a:rPr lang="en-US" sz="3000" dirty="0">
                <a:latin typeface="Rockwell" panose="02060603020205020403" pitchFamily="18" charset="0"/>
              </a:rPr>
              <a:t>Alternative Framework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CC30E-DC10-43BC-A356-7171967E31BF}"/>
              </a:ext>
            </a:extLst>
          </p:cNvPr>
          <p:cNvSpPr txBox="1"/>
          <p:nvPr/>
        </p:nvSpPr>
        <p:spPr>
          <a:xfrm>
            <a:off x="5213023" y="2026763"/>
            <a:ext cx="35633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Curvilinear streets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Expanded open space by Laramie River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Emphasis on apartments and mid-density residential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Density of housing increases from east side of site adjacent to existing neighborhood across to the west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1BF0E6-4742-41FF-B6B9-5F22C5CB2FB9}"/>
              </a:ext>
            </a:extLst>
          </p:cNvPr>
          <p:cNvSpPr/>
          <p:nvPr/>
        </p:nvSpPr>
        <p:spPr>
          <a:xfrm>
            <a:off x="1182848" y="5760104"/>
            <a:ext cx="3053592" cy="1031846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D253E4-1E41-4094-9893-6ECD7C552C6C}"/>
              </a:ext>
            </a:extLst>
          </p:cNvPr>
          <p:cNvGrpSpPr/>
          <p:nvPr/>
        </p:nvGrpSpPr>
        <p:grpSpPr>
          <a:xfrm>
            <a:off x="1347023" y="5763292"/>
            <a:ext cx="3017441" cy="1014138"/>
            <a:chOff x="5805438" y="5650301"/>
            <a:chExt cx="3017441" cy="101413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C63F3C-AEDF-47B7-B69B-7DC3A3713265}"/>
                </a:ext>
              </a:extLst>
            </p:cNvPr>
            <p:cNvSpPr/>
            <p:nvPr/>
          </p:nvSpPr>
          <p:spPr>
            <a:xfrm>
              <a:off x="5805438" y="6041120"/>
              <a:ext cx="186612" cy="186612"/>
            </a:xfrm>
            <a:prstGeom prst="rect">
              <a:avLst/>
            </a:prstGeom>
            <a:solidFill>
              <a:srgbClr val="F3F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1EDF81-297C-4AC9-9456-208C849370B4}"/>
                </a:ext>
              </a:extLst>
            </p:cNvPr>
            <p:cNvSpPr/>
            <p:nvPr/>
          </p:nvSpPr>
          <p:spPr>
            <a:xfrm>
              <a:off x="5805438" y="6386467"/>
              <a:ext cx="186612" cy="186612"/>
            </a:xfrm>
            <a:prstGeom prst="rect">
              <a:avLst/>
            </a:prstGeom>
            <a:solidFill>
              <a:srgbClr val="7B4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A013C7-360F-4E4B-AAF2-0771DF4EF908}"/>
                </a:ext>
              </a:extLst>
            </p:cNvPr>
            <p:cNvSpPr/>
            <p:nvPr/>
          </p:nvSpPr>
          <p:spPr>
            <a:xfrm>
              <a:off x="5805438" y="5704162"/>
              <a:ext cx="186612" cy="1866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E947EB-98A2-42AF-B352-2A0BCB4FA9DE}"/>
                </a:ext>
              </a:extLst>
            </p:cNvPr>
            <p:cNvSpPr/>
            <p:nvPr/>
          </p:nvSpPr>
          <p:spPr>
            <a:xfrm>
              <a:off x="7367189" y="6041120"/>
              <a:ext cx="186612" cy="1866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9AACE0-2380-4216-930D-7D49E93002BC}"/>
                </a:ext>
              </a:extLst>
            </p:cNvPr>
            <p:cNvSpPr/>
            <p:nvPr/>
          </p:nvSpPr>
          <p:spPr>
            <a:xfrm>
              <a:off x="7367189" y="6386467"/>
              <a:ext cx="186612" cy="1866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62EC9E-D3D6-49E0-BEAD-438CF1321AE1}"/>
                </a:ext>
              </a:extLst>
            </p:cNvPr>
            <p:cNvSpPr/>
            <p:nvPr/>
          </p:nvSpPr>
          <p:spPr>
            <a:xfrm>
              <a:off x="7367189" y="5704162"/>
              <a:ext cx="186612" cy="1866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047A58A-E049-4EC2-8DD9-97C62E9EA40D}"/>
                </a:ext>
              </a:extLst>
            </p:cNvPr>
            <p:cNvSpPr txBox="1"/>
            <p:nvPr/>
          </p:nvSpPr>
          <p:spPr>
            <a:xfrm>
              <a:off x="6098796" y="5682052"/>
              <a:ext cx="85609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Mixed Use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873E113-EB91-4175-9CB8-3A34F6CB281C}"/>
                </a:ext>
              </a:extLst>
            </p:cNvPr>
            <p:cNvSpPr txBox="1"/>
            <p:nvPr/>
          </p:nvSpPr>
          <p:spPr>
            <a:xfrm>
              <a:off x="6098796" y="5944898"/>
              <a:ext cx="1149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Residential, Mixed Density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48AF17-0528-4A36-86EA-67B674B244F3}"/>
                </a:ext>
              </a:extLst>
            </p:cNvPr>
            <p:cNvSpPr txBox="1"/>
            <p:nvPr/>
          </p:nvSpPr>
          <p:spPr>
            <a:xfrm>
              <a:off x="6098796" y="6295107"/>
              <a:ext cx="1149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Residential, Apartments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B4FFF7-0A5E-428A-9643-C64B6038F847}"/>
                </a:ext>
              </a:extLst>
            </p:cNvPr>
            <p:cNvSpPr txBox="1"/>
            <p:nvPr/>
          </p:nvSpPr>
          <p:spPr>
            <a:xfrm>
              <a:off x="7660383" y="5650301"/>
              <a:ext cx="1149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Residential, Small Lot Single-Family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42ED10-B5DC-4A74-BBAC-B75A40B833B0}"/>
                </a:ext>
              </a:extLst>
            </p:cNvPr>
            <p:cNvSpPr txBox="1"/>
            <p:nvPr/>
          </p:nvSpPr>
          <p:spPr>
            <a:xfrm>
              <a:off x="7672902" y="6041120"/>
              <a:ext cx="1149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Commercial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F16BB78-173B-42D5-B6E6-A4F9B47B4B4E}"/>
                </a:ext>
              </a:extLst>
            </p:cNvPr>
            <p:cNvSpPr txBox="1"/>
            <p:nvPr/>
          </p:nvSpPr>
          <p:spPr>
            <a:xfrm>
              <a:off x="7673587" y="6359647"/>
              <a:ext cx="1149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Open Space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7D975AA-E42E-4BDC-BDB8-0F5089D494CB}"/>
              </a:ext>
            </a:extLst>
          </p:cNvPr>
          <p:cNvSpPr txBox="1"/>
          <p:nvPr/>
        </p:nvSpPr>
        <p:spPr>
          <a:xfrm rot="17360131">
            <a:off x="-526484" y="3095740"/>
            <a:ext cx="1931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Snowy Range Road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C47264-A8AB-490C-B974-3DB9DB3AE78F}"/>
              </a:ext>
            </a:extLst>
          </p:cNvPr>
          <p:cNvSpPr txBox="1"/>
          <p:nvPr/>
        </p:nvSpPr>
        <p:spPr>
          <a:xfrm>
            <a:off x="3596604" y="1691734"/>
            <a:ext cx="1597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Fremont Street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DF0C56-D076-490F-AE81-7086F6AF10EC}"/>
              </a:ext>
            </a:extLst>
          </p:cNvPr>
          <p:cNvSpPr txBox="1"/>
          <p:nvPr/>
        </p:nvSpPr>
        <p:spPr>
          <a:xfrm>
            <a:off x="1811919" y="5519917"/>
            <a:ext cx="1597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Garfield Street</a:t>
            </a:r>
          </a:p>
        </p:txBody>
      </p:sp>
    </p:spTree>
    <p:extLst>
      <p:ext uri="{BB962C8B-B14F-4D97-AF65-F5344CB8AC3E}">
        <p14:creationId xmlns:p14="http://schemas.microsoft.com/office/powerpoint/2010/main" val="2474589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atellite view of a city&#10;&#10;Description automatically generated with medium confidence">
            <a:extLst>
              <a:ext uri="{FF2B5EF4-FFF2-40B4-BE49-F238E27FC236}">
                <a16:creationId xmlns:a16="http://schemas.microsoft.com/office/drawing/2014/main" id="{53A24BA8-1066-4579-924D-C6E8F51AD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" y="-25716"/>
            <a:ext cx="5460377" cy="68837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859A2F-6891-4043-B81C-DEC01494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3460" y="688991"/>
            <a:ext cx="3054285" cy="1042531"/>
          </a:xfrm>
          <a:noFill/>
        </p:spPr>
        <p:txBody>
          <a:bodyPr vert="horz" lIns="68580" tIns="34290" rIns="68580" bIns="34290" rtlCol="0" anchor="b">
            <a:noAutofit/>
          </a:bodyPr>
          <a:lstStyle/>
          <a:p>
            <a:pPr algn="ctr"/>
            <a:r>
              <a:rPr lang="en-US" sz="3000" dirty="0">
                <a:latin typeface="Rockwell" panose="02060603020205020403" pitchFamily="18" charset="0"/>
              </a:rPr>
              <a:t>Final Conceptual</a:t>
            </a:r>
            <a:r>
              <a:rPr lang="en-US" sz="3000" dirty="0">
                <a:solidFill>
                  <a:srgbClr val="FF0000"/>
                </a:solidFill>
                <a:latin typeface="Rockwell" panose="02060603020205020403" pitchFamily="18" charset="0"/>
              </a:rPr>
              <a:t> </a:t>
            </a:r>
            <a:r>
              <a:rPr lang="en-US" sz="3000" dirty="0">
                <a:latin typeface="Rockwell" panose="02060603020205020403" pitchFamily="18" charset="0"/>
              </a:rPr>
              <a:t>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2515A-A78C-4540-950E-49C44E94C321}"/>
              </a:ext>
            </a:extLst>
          </p:cNvPr>
          <p:cNvSpPr txBox="1"/>
          <p:nvPr/>
        </p:nvSpPr>
        <p:spPr>
          <a:xfrm>
            <a:off x="5722069" y="2026763"/>
            <a:ext cx="30542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340 Housing units across a mix of densities (single family, mixed-use, 3 story walkups, carriage houses)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7.4 dwelling units per acre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Includes a signature open space with integrated Green Streets and landscaped lanes to accommodate stormwater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Franklin Gothic Book" panose="020B05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Franklin Gothic Book" panose="020B0503020102020204" pitchFamily="34" charset="0"/>
              </a:rPr>
              <a:t>Commercial development is distributed across the site in mixed-use and commercial districts </a:t>
            </a:r>
          </a:p>
        </p:txBody>
      </p:sp>
    </p:spTree>
    <p:extLst>
      <p:ext uri="{BB962C8B-B14F-4D97-AF65-F5344CB8AC3E}">
        <p14:creationId xmlns:p14="http://schemas.microsoft.com/office/powerpoint/2010/main" val="1136258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5CADC35-ECDA-4338-8997-545F74D0F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17" y="86411"/>
            <a:ext cx="8934367" cy="46601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F5FBFDE-8568-48E0-8C38-B68D4AE0C2AB}"/>
              </a:ext>
            </a:extLst>
          </p:cNvPr>
          <p:cNvGrpSpPr/>
          <p:nvPr/>
        </p:nvGrpSpPr>
        <p:grpSpPr>
          <a:xfrm>
            <a:off x="184611" y="160503"/>
            <a:ext cx="2658156" cy="694062"/>
            <a:chOff x="264405" y="3922005"/>
            <a:chExt cx="2658156" cy="69406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9DF24F0-2625-4463-ABA2-095111305218}"/>
                </a:ext>
              </a:extLst>
            </p:cNvPr>
            <p:cNvSpPr/>
            <p:nvPr/>
          </p:nvSpPr>
          <p:spPr>
            <a:xfrm>
              <a:off x="264405" y="3922005"/>
              <a:ext cx="2658156" cy="694062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1D1D93-2366-4945-92F2-91F5D9F0664A}"/>
                </a:ext>
              </a:extLst>
            </p:cNvPr>
            <p:cNvSpPr txBox="1"/>
            <p:nvPr/>
          </p:nvSpPr>
          <p:spPr>
            <a:xfrm>
              <a:off x="288805" y="3994929"/>
              <a:ext cx="2559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Rockwell" panose="02060603020205020403" pitchFamily="18" charset="0"/>
                </a:rPr>
                <a:t>Proposed Development Mix</a:t>
              </a: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902E889-5DEC-403B-B566-E330F3F438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342149"/>
              </p:ext>
            </p:extLst>
          </p:nvPr>
        </p:nvGraphicFramePr>
        <p:xfrm>
          <a:off x="104816" y="4819469"/>
          <a:ext cx="8934368" cy="1952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67184">
                  <a:extLst>
                    <a:ext uri="{9D8B030D-6E8A-4147-A177-3AD203B41FA5}">
                      <a16:colId xmlns:a16="http://schemas.microsoft.com/office/drawing/2014/main" val="2158198595"/>
                    </a:ext>
                  </a:extLst>
                </a:gridCol>
                <a:gridCol w="4467184">
                  <a:extLst>
                    <a:ext uri="{9D8B030D-6E8A-4147-A177-3AD203B41FA5}">
                      <a16:colId xmlns:a16="http://schemas.microsoft.com/office/drawing/2014/main" val="4003262424"/>
                    </a:ext>
                  </a:extLst>
                </a:gridCol>
              </a:tblGrid>
              <a:tr h="390424">
                <a:tc>
                  <a:txBody>
                    <a:bodyPr/>
                    <a:lstStyle/>
                    <a:p>
                      <a:r>
                        <a:rPr lang="en-US" dirty="0"/>
                        <a:t>Typology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Units/Square Footage (SF)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086815"/>
                  </a:ext>
                </a:extLst>
              </a:tr>
              <a:tr h="390424">
                <a:tc>
                  <a:txBody>
                    <a:bodyPr/>
                    <a:lstStyle/>
                    <a:p>
                      <a:r>
                        <a:rPr lang="en-US" dirty="0"/>
                        <a:t>Residential (Single Family/Small Lot)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 Units (~ 840 SF – 1100 SF per unit)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965443"/>
                  </a:ext>
                </a:extLst>
              </a:tr>
              <a:tr h="390424">
                <a:tc>
                  <a:txBody>
                    <a:bodyPr/>
                    <a:lstStyle/>
                    <a:p>
                      <a:r>
                        <a:rPr lang="en-US" dirty="0"/>
                        <a:t>Residential (Mixed Density)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133 Units (~ 840 SF – 1600 SF per unit)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72801"/>
                  </a:ext>
                </a:extLst>
              </a:tr>
              <a:tr h="390424">
                <a:tc>
                  <a:txBody>
                    <a:bodyPr/>
                    <a:lstStyle/>
                    <a:p>
                      <a:r>
                        <a:rPr lang="en-US" dirty="0"/>
                        <a:t>Residential (Apartments)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172 Units (~ 650 – 990 SF per unit)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290663"/>
                  </a:ext>
                </a:extLst>
              </a:tr>
              <a:tr h="390424">
                <a:tc>
                  <a:txBody>
                    <a:bodyPr/>
                    <a:lstStyle/>
                    <a:p>
                      <a:r>
                        <a:rPr lang="en-US" dirty="0"/>
                        <a:t>Commercial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106,000 SF 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861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329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State Resources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2F7290C-7A6E-4DFC-AFCF-72FA47D7DA63}"/>
              </a:ext>
            </a:extLst>
          </p:cNvPr>
          <p:cNvSpPr txBox="1">
            <a:spLocks noChangeArrowheads="1"/>
          </p:cNvSpPr>
          <p:nvPr/>
        </p:nvSpPr>
        <p:spPr>
          <a:xfrm>
            <a:off x="107466" y="1511301"/>
            <a:ext cx="6595595" cy="4419600"/>
          </a:xfrm>
          <a:prstGeom prst="rect">
            <a:avLst/>
          </a:prstGeom>
          <a:noFill/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25000"/>
            </a:pPr>
            <a:r>
              <a:rPr lang="en-US" altLang="en-US" sz="2400" dirty="0"/>
              <a:t>Wyoming Business Council - Revolving Loan Fund</a:t>
            </a:r>
          </a:p>
          <a:p>
            <a:pPr lvl="1">
              <a:buClr>
                <a:schemeClr val="tx1"/>
              </a:buClr>
              <a:buSzPct val="125000"/>
            </a:pPr>
            <a:r>
              <a:rPr lang="en-US" altLang="en-US" sz="2000" dirty="0"/>
              <a:t>Low interest loans and grants for cleanup</a:t>
            </a:r>
          </a:p>
          <a:p>
            <a:pPr>
              <a:buClr>
                <a:schemeClr val="tx1"/>
              </a:buClr>
              <a:buSzPct val="125000"/>
            </a:pPr>
            <a:r>
              <a:rPr lang="en-US" altLang="en-US" sz="2400" dirty="0"/>
              <a:t>Wyoming DEQ – environmental assessment support </a:t>
            </a:r>
          </a:p>
          <a:p>
            <a:pPr>
              <a:buClr>
                <a:schemeClr val="tx1"/>
              </a:buClr>
              <a:buSzPct val="125000"/>
            </a:pPr>
            <a:r>
              <a:rPr lang="en-US" altLang="en-US" sz="2400" dirty="0"/>
              <a:t>Excellent support from both departments to discuss projects and how to move forward.  </a:t>
            </a:r>
          </a:p>
        </p:txBody>
      </p:sp>
    </p:spTree>
    <p:extLst>
      <p:ext uri="{BB962C8B-B14F-4D97-AF65-F5344CB8AC3E}">
        <p14:creationId xmlns:p14="http://schemas.microsoft.com/office/powerpoint/2010/main" val="1429297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Targeted Brownfields Assessments (TBAs)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2F7290C-7A6E-4DFC-AFCF-72FA47D7DA63}"/>
              </a:ext>
            </a:extLst>
          </p:cNvPr>
          <p:cNvSpPr txBox="1">
            <a:spLocks noChangeArrowheads="1"/>
          </p:cNvSpPr>
          <p:nvPr/>
        </p:nvSpPr>
        <p:spPr>
          <a:xfrm>
            <a:off x="107466" y="1511301"/>
            <a:ext cx="6595595" cy="4419600"/>
          </a:xfrm>
          <a:prstGeom prst="rect">
            <a:avLst/>
          </a:prstGeom>
          <a:noFill/>
        </p:spPr>
        <p:txBody>
          <a:bodyPr vert="horz" lIns="90488" tIns="44450" rIns="90488" bIns="4445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25000"/>
            </a:pPr>
            <a:r>
              <a:rPr lang="en-US" altLang="en-US" sz="2400" dirty="0"/>
              <a:t>EPA assistance to communities by providing assessment support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buClr>
                <a:schemeClr val="tx1"/>
              </a:buClr>
              <a:buSzPct val="125000"/>
            </a:pPr>
            <a:r>
              <a:rPr lang="en-US" altLang="en-US" sz="2400" dirty="0"/>
              <a:t>Typical assistance consists of Phase I and II assessments and cleanup planning 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buClr>
                <a:schemeClr val="tx1"/>
              </a:buClr>
              <a:buSzPct val="125000"/>
            </a:pPr>
            <a:r>
              <a:rPr lang="en-US" altLang="en-US" sz="2400" dirty="0"/>
              <a:t>Ongoing application process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buClr>
                <a:schemeClr val="tx1"/>
              </a:buClr>
              <a:buSzPct val="125000"/>
            </a:pPr>
            <a:r>
              <a:rPr lang="en-US" altLang="en-US" sz="2400" dirty="0"/>
              <a:t>Easy application! </a:t>
            </a:r>
            <a:br>
              <a:rPr lang="en-US" altLang="en-US" sz="2400" dirty="0"/>
            </a:br>
            <a:endParaRPr lang="en-US" altLang="en-US" sz="2400" dirty="0"/>
          </a:p>
          <a:p>
            <a:pPr>
              <a:buClr>
                <a:schemeClr val="tx1"/>
              </a:buClr>
              <a:buSzPct val="125000"/>
            </a:pPr>
            <a:r>
              <a:rPr lang="en-US" altLang="en-US" sz="2400" dirty="0"/>
              <a:t>TBAs conducted by EPA environmental                                                             consultants at no cost to communities.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0B10B54-219A-44F9-B8A2-58608985A3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086" y="1946276"/>
            <a:ext cx="266223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110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Brownfields Contacts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83A84F1-8A9D-4DFA-BB87-2A4E64F4FA90}"/>
              </a:ext>
            </a:extLst>
          </p:cNvPr>
          <p:cNvSpPr txBox="1">
            <a:spLocks noChangeArrowheads="1"/>
          </p:cNvSpPr>
          <p:nvPr/>
        </p:nvSpPr>
        <p:spPr>
          <a:xfrm>
            <a:off x="335947" y="1829044"/>
            <a:ext cx="8750560" cy="24003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400" b="1" dirty="0"/>
              <a:t>EPA:  </a:t>
            </a:r>
            <a:r>
              <a:rPr lang="en-US" altLang="en-US" sz="2400" dirty="0"/>
              <a:t>Ted Lanzano, EPA, </a:t>
            </a:r>
            <a:r>
              <a:rPr lang="en-US" altLang="en-US" sz="2400" dirty="0">
                <a:hlinkClick r:id="rId7"/>
              </a:rPr>
              <a:t>lanzano.ted@epa.gov</a:t>
            </a:r>
            <a:r>
              <a:rPr lang="en-US" altLang="en-US" sz="2400" dirty="0"/>
              <a:t>, (303) 819-6427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400" b="1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b="1" dirty="0"/>
              <a:t>Wyoming DEQ: </a:t>
            </a:r>
            <a:r>
              <a:rPr lang="en-US" altLang="en-US" sz="2400" dirty="0"/>
              <a:t>Cindi Martinez, Wyoming DEQ, </a:t>
            </a:r>
            <a:r>
              <a:rPr lang="en-US" altLang="en-US" sz="2400" dirty="0">
                <a:hlinkClick r:id="rId8"/>
              </a:rPr>
              <a:t>cindi.martinez@wyo.gov</a:t>
            </a:r>
            <a:endParaRPr lang="en-US" alt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2400" b="1" dirty="0"/>
              <a:t>Wyoming Business Council:  </a:t>
            </a:r>
            <a:r>
              <a:rPr lang="en-US" altLang="en-US" sz="2400" dirty="0"/>
              <a:t>Justin Mabie, </a:t>
            </a:r>
            <a:r>
              <a:rPr lang="en-US" altLang="en-US" sz="2400" dirty="0">
                <a:hlinkClick r:id="rId9"/>
              </a:rPr>
              <a:t>justin.mabie1@wyo.gov</a:t>
            </a:r>
            <a:endParaRPr lang="en-US" alt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45769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What is a Brownfield?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77A2EF3-CDC8-40E0-9C22-B7DC45CFD839}"/>
              </a:ext>
            </a:extLst>
          </p:cNvPr>
          <p:cNvSpPr txBox="1">
            <a:spLocks noChangeArrowheads="1"/>
          </p:cNvSpPr>
          <p:nvPr/>
        </p:nvSpPr>
        <p:spPr>
          <a:xfrm>
            <a:off x="248476" y="840270"/>
            <a:ext cx="8559577" cy="45259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Simple definition:</a:t>
            </a:r>
          </a:p>
          <a:p>
            <a:r>
              <a:rPr lang="en-US" altLang="en-US" dirty="0"/>
              <a:t>Property where real or perceived contamination is inhibiting its reuse.</a:t>
            </a:r>
          </a:p>
          <a:p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Legal definition: </a:t>
            </a:r>
          </a:p>
          <a:p>
            <a:r>
              <a:rPr lang="en-US" altLang="en-US" i="1" dirty="0"/>
              <a:t>  </a:t>
            </a:r>
            <a:r>
              <a:rPr lang="en-US" altLang="en-US" dirty="0"/>
              <a:t>“...real property, the expansion, redevelopment, or reuse of which may be complicated by the presence or potential presence of a hazardous substance, pollutant, or contaminant.”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altLang="en-US" i="1" dirty="0"/>
          </a:p>
          <a:p>
            <a:endParaRPr lang="en-US" altLang="en-US" i="1" dirty="0"/>
          </a:p>
          <a:p>
            <a:endParaRPr lang="en-US" altLang="en-US" i="1" dirty="0"/>
          </a:p>
          <a:p>
            <a:endParaRPr lang="en-US" altLang="en-US" i="1" dirty="0"/>
          </a:p>
          <a:p>
            <a:pPr>
              <a:buFontTx/>
              <a:buNone/>
            </a:pPr>
            <a:endParaRPr lang="en-US" altLang="en-US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C25DD7-25B3-474E-BB9F-93E71B3CCDB1}"/>
              </a:ext>
            </a:extLst>
          </p:cNvPr>
          <p:cNvSpPr/>
          <p:nvPr/>
        </p:nvSpPr>
        <p:spPr>
          <a:xfrm>
            <a:off x="3380453" y="5252039"/>
            <a:ext cx="483235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lvl="1">
              <a:defRPr/>
            </a:pPr>
            <a:r>
              <a:rPr lang="en-US" altLang="en-US" dirty="0">
                <a:latin typeface="Calibri" panose="020F0502020204030204" pitchFamily="34" charset="0"/>
                <a:ea typeface="MS PGothic" panose="020B0600070205080204" pitchFamily="34" charset="-128"/>
              </a:rPr>
              <a:t>The Small Business Liability Relief and Brownfields Revitalization Act,  signed January 11, 2002. </a:t>
            </a: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292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What is a Brownfield? 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212524D4-06E4-47BE-9801-15C333A614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97" y="4478000"/>
            <a:ext cx="1868615" cy="13432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Junk Yard">
            <a:extLst>
              <a:ext uri="{FF2B5EF4-FFF2-40B4-BE49-F238E27FC236}">
                <a16:creationId xmlns:a16="http://schemas.microsoft.com/office/drawing/2014/main" id="{C39110C5-71F8-443A-8A5D-1FA5DF26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>
            <a:fillRect/>
          </a:stretch>
        </p:blipFill>
        <p:spPr bwMode="auto">
          <a:xfrm>
            <a:off x="107466" y="2950283"/>
            <a:ext cx="1899462" cy="11467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AA9E1B71-1A94-4634-988C-945AA09E7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91" y="5794527"/>
            <a:ext cx="1458913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0" i="0" dirty="0">
                <a:latin typeface="Calibri" panose="020F0502020204030204" pitchFamily="34" charset="0"/>
                <a:cs typeface="Calibri" panose="020F0502020204030204" pitchFamily="34" charset="0"/>
              </a:rPr>
              <a:t>Sawmills</a:t>
            </a:r>
          </a:p>
        </p:txBody>
      </p:sp>
      <p:pic>
        <p:nvPicPr>
          <p:cNvPr id="21" name="Picture 4" descr="Photo of typical site on Route 66">
            <a:extLst>
              <a:ext uri="{FF2B5EF4-FFF2-40B4-BE49-F238E27FC236}">
                <a16:creationId xmlns:a16="http://schemas.microsoft.com/office/drawing/2014/main" id="{38022880-4890-4C62-B5FA-54E8DAAC3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2" y="1264719"/>
            <a:ext cx="1738131" cy="113334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78C9F8F6-0A42-4400-BBCD-D535BE015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" y="4077033"/>
            <a:ext cx="1420813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0" i="0" dirty="0">
                <a:latin typeface="Calibri" panose="020F0502020204030204" pitchFamily="34" charset="0"/>
                <a:cs typeface="Calibri" panose="020F0502020204030204" pitchFamily="34" charset="0"/>
              </a:rPr>
              <a:t>Scrapyards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AE862E37-5585-4ACA-9DEB-44C297F76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52" y="1870587"/>
            <a:ext cx="17287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br>
              <a:rPr lang="en-US" altLang="en-US" sz="2000" b="0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20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0" i="0" dirty="0">
                <a:latin typeface="Calibri" panose="020F0502020204030204" pitchFamily="34" charset="0"/>
                <a:cs typeface="Calibri" panose="020F0502020204030204" pitchFamily="34" charset="0"/>
              </a:rPr>
              <a:t>Gas stations</a:t>
            </a:r>
          </a:p>
        </p:txBody>
      </p:sp>
      <p:pic>
        <p:nvPicPr>
          <p:cNvPr id="24" name="Picture 4" descr="Pond&amp;Tailings">
            <a:extLst>
              <a:ext uri="{FF2B5EF4-FFF2-40B4-BE49-F238E27FC236}">
                <a16:creationId xmlns:a16="http://schemas.microsoft.com/office/drawing/2014/main" id="{2350B16F-31A9-438A-B99E-FF3CE09B8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46" y="4509857"/>
            <a:ext cx="1808776" cy="1173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E7AB02D0-1C77-48B8-AE5F-145C6E6D1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2909" y="5774807"/>
            <a:ext cx="240615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0" i="0" dirty="0">
                <a:latin typeface="Calibri" panose="020F0502020204030204" pitchFamily="34" charset="0"/>
                <a:cs typeface="Calibri" panose="020F0502020204030204" pitchFamily="34" charset="0"/>
              </a:rPr>
              <a:t>Mine scarred lands 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CE3F72F8-C9F5-44EF-A79D-87BDABFAF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09" y="1202552"/>
            <a:ext cx="1969900" cy="113334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7">
            <a:extLst>
              <a:ext uri="{FF2B5EF4-FFF2-40B4-BE49-F238E27FC236}">
                <a16:creationId xmlns:a16="http://schemas.microsoft.com/office/drawing/2014/main" id="{D14BD9E8-0CDD-4ABF-B463-E4481EFDD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897" y="2470071"/>
            <a:ext cx="2606150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0" i="0" dirty="0">
                <a:latin typeface="Calibri" panose="020F0502020204030204" pitchFamily="34" charset="0"/>
                <a:cs typeface="Calibri" panose="020F0502020204030204" pitchFamily="34" charset="0"/>
              </a:rPr>
              <a:t>Buildings with asbestos</a:t>
            </a:r>
          </a:p>
        </p:txBody>
      </p:sp>
      <p:pic>
        <p:nvPicPr>
          <p:cNvPr id="28" name="Picture 6" descr="Page7">
            <a:extLst>
              <a:ext uri="{FF2B5EF4-FFF2-40B4-BE49-F238E27FC236}">
                <a16:creationId xmlns:a16="http://schemas.microsoft.com/office/drawing/2014/main" id="{DD3B2096-858A-43BE-A35A-73AAD9FD5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285" y="1259031"/>
            <a:ext cx="1832776" cy="12034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9852E5FE-61A2-4264-96B1-73A703382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845" y="2608304"/>
            <a:ext cx="276015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0" i="0" dirty="0">
                <a:latin typeface="Calibri" panose="020F0502020204030204" pitchFamily="34" charset="0"/>
                <a:cs typeface="Calibri" panose="020F0502020204030204" pitchFamily="34" charset="0"/>
              </a:rPr>
              <a:t>Properties near railroads </a:t>
            </a:r>
          </a:p>
        </p:txBody>
      </p:sp>
      <p:pic>
        <p:nvPicPr>
          <p:cNvPr id="30" name="Content Placeholder 7">
            <a:extLst>
              <a:ext uri="{FF2B5EF4-FFF2-40B4-BE49-F238E27FC236}">
                <a16:creationId xmlns:a16="http://schemas.microsoft.com/office/drawing/2014/main" id="{D7DCC2B3-96E5-4704-A16D-CB5176D7E13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4"/>
          <a:stretch/>
        </p:blipFill>
        <p:spPr>
          <a:xfrm>
            <a:off x="3179757" y="2888561"/>
            <a:ext cx="1628779" cy="10948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Rectangle 21">
            <a:extLst>
              <a:ext uri="{FF2B5EF4-FFF2-40B4-BE49-F238E27FC236}">
                <a16:creationId xmlns:a16="http://schemas.microsoft.com/office/drawing/2014/main" id="{6245FA7E-DF64-467B-B965-883E4B18A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5922" y="4851231"/>
            <a:ext cx="166052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0" i="0" dirty="0">
                <a:latin typeface="Calibri" panose="020F0502020204030204" pitchFamily="34" charset="0"/>
                <a:cs typeface="Calibri" panose="020F0502020204030204" pitchFamily="34" charset="0"/>
              </a:rPr>
              <a:t>Vacant lots</a:t>
            </a:r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A7A38A6E-C4FF-4BD8-B761-DDEE74D25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066" y="4030970"/>
            <a:ext cx="1660525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0" i="0" dirty="0">
                <a:latin typeface="Calibri" panose="020F0502020204030204" pitchFamily="34" charset="0"/>
                <a:cs typeface="Calibri" panose="020F0502020204030204" pitchFamily="34" charset="0"/>
              </a:rPr>
              <a:t>Meth houses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542916AF-683C-47F7-B65D-D9AD54F6DA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761" y="3407215"/>
            <a:ext cx="1765300" cy="1323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2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Our goal is not this…</a:t>
            </a:r>
          </a:p>
        </p:txBody>
      </p:sp>
      <p:pic>
        <p:nvPicPr>
          <p:cNvPr id="10" name="Picture 2" descr="LandLecouvreur2">
            <a:extLst>
              <a:ext uri="{FF2B5EF4-FFF2-40B4-BE49-F238E27FC236}">
                <a16:creationId xmlns:a16="http://schemas.microsoft.com/office/drawing/2014/main" id="{E43AE815-2EDD-454C-A907-D271F9ED4D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lum bright="20000" contrast="20000"/>
          </a:blip>
          <a:srcRect l="1407" t="1346" r="2413" b="2649"/>
          <a:stretch/>
        </p:blipFill>
        <p:spPr>
          <a:xfrm>
            <a:off x="1591081" y="1416844"/>
            <a:ext cx="2657475" cy="29146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22A83413-FC94-4DBA-B2DB-BFC803AFB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30" y="1600994"/>
            <a:ext cx="142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rebuchet MS" panose="020B0603020202020204" pitchFamily="34" charset="0"/>
              </a:rPr>
              <a:t>Before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E7BA7857-AD80-4480-B003-9B32DE267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742" y="3147219"/>
            <a:ext cx="142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8000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8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rebuchet MS" panose="020B0603020202020204" pitchFamily="34" charset="0"/>
              </a:rPr>
              <a:t>After</a:t>
            </a:r>
          </a:p>
        </p:txBody>
      </p:sp>
      <p:pic>
        <p:nvPicPr>
          <p:cNvPr id="13" name="Picture 2" descr="LandLecouvreur2">
            <a:extLst>
              <a:ext uri="{FF2B5EF4-FFF2-40B4-BE49-F238E27FC236}">
                <a16:creationId xmlns:a16="http://schemas.microsoft.com/office/drawing/2014/main" id="{62B92929-B76F-470A-AD5F-7EA6DAF72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lum bright="20000" contrast="20000"/>
          </a:blip>
          <a:srcRect l="1407" t="1346" r="2413" b="2649"/>
          <a:stretch/>
        </p:blipFill>
        <p:spPr bwMode="auto">
          <a:xfrm>
            <a:off x="4688293" y="2874169"/>
            <a:ext cx="2657475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279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But rather this…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143B215-26F1-43E4-ACF5-37F3520A17B3}"/>
              </a:ext>
            </a:extLst>
          </p:cNvPr>
          <p:cNvSpPr txBox="1">
            <a:spLocks/>
          </p:cNvSpPr>
          <p:nvPr/>
        </p:nvSpPr>
        <p:spPr bwMode="auto">
          <a:xfrm>
            <a:off x="45902" y="1299021"/>
            <a:ext cx="5960539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2800" kern="0" dirty="0"/>
              <a:t>The restored Evanston Roundhouse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96B1F0-D9B4-41D2-84DA-F5C84B74DD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065" y="3587294"/>
            <a:ext cx="3172783" cy="2379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E8FB27-67E9-40A3-93B2-31B60470FF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01" y="1522613"/>
            <a:ext cx="3296459" cy="24723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4DC57D-AD34-47ED-8BDA-98719E9C3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0148"/>
            <a:ext cx="3609473" cy="27071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048F4F-2CE4-479C-B0D2-0999F3D51F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03" y="4207803"/>
            <a:ext cx="2393857" cy="1795393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43A6BBA-ED5B-4216-B56C-0EFCB3C1168C}"/>
              </a:ext>
            </a:extLst>
          </p:cNvPr>
          <p:cNvSpPr txBox="1">
            <a:spLocks/>
          </p:cNvSpPr>
          <p:nvPr/>
        </p:nvSpPr>
        <p:spPr bwMode="auto">
          <a:xfrm>
            <a:off x="483792" y="5421782"/>
            <a:ext cx="147334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2800" kern="0" dirty="0"/>
              <a:t>Before… 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A08E76F-D6B0-4173-B633-2FE2D3F49F06}"/>
              </a:ext>
            </a:extLst>
          </p:cNvPr>
          <p:cNvSpPr txBox="1">
            <a:spLocks/>
          </p:cNvSpPr>
          <p:nvPr/>
        </p:nvSpPr>
        <p:spPr bwMode="auto">
          <a:xfrm>
            <a:off x="4634581" y="5381112"/>
            <a:ext cx="147334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2800" kern="0" dirty="0"/>
              <a:t>After… </a:t>
            </a:r>
          </a:p>
        </p:txBody>
      </p:sp>
    </p:spTree>
    <p:extLst>
      <p:ext uri="{BB962C8B-B14F-4D97-AF65-F5344CB8AC3E}">
        <p14:creationId xmlns:p14="http://schemas.microsoft.com/office/powerpoint/2010/main" val="1591834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And this…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128CE29C-57DF-4681-B954-4A680C2ABC16}"/>
              </a:ext>
            </a:extLst>
          </p:cNvPr>
          <p:cNvSpPr txBox="1">
            <a:spLocks/>
          </p:cNvSpPr>
          <p:nvPr/>
        </p:nvSpPr>
        <p:spPr>
          <a:xfrm>
            <a:off x="335946" y="4658043"/>
            <a:ext cx="4040187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Before:  city parking lot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7046FF17-A68D-4E3B-9A98-F06A13774E7D}"/>
              </a:ext>
            </a:extLst>
          </p:cNvPr>
          <p:cNvSpPr txBox="1">
            <a:spLocks/>
          </p:cNvSpPr>
          <p:nvPr/>
        </p:nvSpPr>
        <p:spPr>
          <a:xfrm>
            <a:off x="4877579" y="4698369"/>
            <a:ext cx="4041775" cy="6397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After:  Civic Commons Park</a:t>
            </a:r>
          </a:p>
        </p:txBody>
      </p:sp>
      <p:pic>
        <p:nvPicPr>
          <p:cNvPr id="4" name="Picture 3" descr="A picture containing grass, outdoor, shore&#10;&#10;Description automatically generated">
            <a:extLst>
              <a:ext uri="{FF2B5EF4-FFF2-40B4-BE49-F238E27FC236}">
                <a16:creationId xmlns:a16="http://schemas.microsoft.com/office/drawing/2014/main" id="{4EE4ABB5-349D-404D-87D7-628081BA18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1"/>
          <a:stretch/>
        </p:blipFill>
        <p:spPr>
          <a:xfrm>
            <a:off x="4747702" y="1573335"/>
            <a:ext cx="4171652" cy="2685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3585D3-2D14-4599-AA69-AFB9EFD80B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333" t="10039" r="3667"/>
          <a:stretch/>
        </p:blipFill>
        <p:spPr>
          <a:xfrm>
            <a:off x="335946" y="1546985"/>
            <a:ext cx="4132615" cy="268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5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Brownfields Grantees in Wyoming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7C5730-34F9-4D7F-A035-CD4DEF9F8767}"/>
              </a:ext>
            </a:extLst>
          </p:cNvPr>
          <p:cNvSpPr txBox="1"/>
          <p:nvPr/>
        </p:nvSpPr>
        <p:spPr>
          <a:xfrm>
            <a:off x="400049" y="1344772"/>
            <a:ext cx="775639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City of Cheyenne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Community-wide Assessment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Revolving Loan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Sheridan River Conservation District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Cleanup at former Acme Power 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Wyoming Business Council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Revolving Loan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Wyoming DEQ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State-wide assessment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City of Douglas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Community-wide assessment</a:t>
            </a:r>
          </a:p>
          <a:p>
            <a:pPr lvl="1"/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Past grantees:  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Cities of Casper, Green River, Laramie, Sheridan and many others! </a:t>
            </a:r>
          </a:p>
        </p:txBody>
      </p:sp>
    </p:spTree>
    <p:extLst>
      <p:ext uri="{BB962C8B-B14F-4D97-AF65-F5344CB8AC3E}">
        <p14:creationId xmlns:p14="http://schemas.microsoft.com/office/powerpoint/2010/main" val="4271617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The Bipartisan Infrastructure Law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8C08A3-BC00-4EEF-8645-09F686CCF6D8}"/>
              </a:ext>
            </a:extLst>
          </p:cNvPr>
          <p:cNvSpPr txBox="1">
            <a:spLocks/>
          </p:cNvSpPr>
          <p:nvPr/>
        </p:nvSpPr>
        <p:spPr>
          <a:xfrm>
            <a:off x="168086" y="1375567"/>
            <a:ext cx="8068750" cy="2340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1"/>
                </a:solidFill>
                <a:ea typeface="+mj-ea"/>
                <a:cs typeface="+mj-cs"/>
              </a:rPr>
              <a:t>Provides $1.5 billion in additional Brownfields funding over the next five years.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ea typeface="+mj-ea"/>
                <a:cs typeface="+mj-cs"/>
              </a:rPr>
              <a:t>$300 million each year, plus regular appropriations.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$ 1.2 billion in additional project grants over the next five years, plus $300 million to states and tribes</a:t>
            </a:r>
            <a:endParaRPr lang="en-US" kern="1200" dirty="0">
              <a:solidFill>
                <a:schemeClr val="tx1"/>
              </a:solidFill>
              <a:ea typeface="+mj-ea"/>
              <a:cs typeface="+mj-cs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ea typeface="+mj-ea"/>
                <a:cs typeface="+mj-cs"/>
              </a:rPr>
              <a:t>With the objective of creating 154,000 jobs and stimulating $30 billion in public/private funding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25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902A59-D9C5-4CED-A4DE-EF4B305F950E}"/>
              </a:ext>
            </a:extLst>
          </p:cNvPr>
          <p:cNvSpPr txBox="1"/>
          <p:nvPr/>
        </p:nvSpPr>
        <p:spPr>
          <a:xfrm>
            <a:off x="409194" y="1375567"/>
            <a:ext cx="7886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Assistance to help communities move forward with redevelopment of brownfields sites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Assistance 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Facilitation, community engagement and community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visoning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Market analyses and economic research;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Project financing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Site design and revitalization plans. 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6134F-BAD2-4E19-82AF-C8B7FE6C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19" r="1000" b="57615"/>
          <a:stretch/>
        </p:blipFill>
        <p:spPr>
          <a:xfrm>
            <a:off x="0" y="0"/>
            <a:ext cx="9158319" cy="11333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231FF0E-2A0B-4EB6-B658-C4FAF996BD3C}"/>
              </a:ext>
            </a:extLst>
          </p:cNvPr>
          <p:cNvSpPr/>
          <p:nvPr/>
        </p:nvSpPr>
        <p:spPr>
          <a:xfrm>
            <a:off x="0" y="6176962"/>
            <a:ext cx="9158319" cy="68103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6227B4-CF2A-4971-A77C-8282ECD2ADDD}"/>
              </a:ext>
            </a:extLst>
          </p:cNvPr>
          <p:cNvCxnSpPr>
            <a:cxnSpLocks/>
          </p:cNvCxnSpPr>
          <p:nvPr/>
        </p:nvCxnSpPr>
        <p:spPr>
          <a:xfrm>
            <a:off x="0" y="6176962"/>
            <a:ext cx="91440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819171-50D5-40DA-BA87-D867A04CD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" y="6281535"/>
            <a:ext cx="962382" cy="29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F9E44B-3D88-4C80-9267-10CB2D31FB65}"/>
              </a:ext>
            </a:extLst>
          </p:cNvPr>
          <p:cNvSpPr txBox="1"/>
          <p:nvPr/>
        </p:nvSpPr>
        <p:spPr>
          <a:xfrm>
            <a:off x="1177314" y="6289478"/>
            <a:ext cx="962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cap="all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32A1C-7BC9-4C29-B042-5750D90C572B}"/>
              </a:ext>
            </a:extLst>
          </p:cNvPr>
          <p:cNvSpPr/>
          <p:nvPr/>
        </p:nvSpPr>
        <p:spPr>
          <a:xfrm>
            <a:off x="8156447" y="211430"/>
            <a:ext cx="914401" cy="830986"/>
          </a:xfrm>
          <a:prstGeom prst="rect">
            <a:avLst/>
          </a:prstGeo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7" y="242225"/>
            <a:ext cx="7733029" cy="68103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Land Revitalization Technical Assistance </a:t>
            </a:r>
          </a:p>
        </p:txBody>
      </p:sp>
    </p:spTree>
    <p:extLst>
      <p:ext uri="{BB962C8B-B14F-4D97-AF65-F5344CB8AC3E}">
        <p14:creationId xmlns:p14="http://schemas.microsoft.com/office/powerpoint/2010/main" val="571186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29f62856-1543-49d4-a736-4569d363f533" ContentTypeId="0x0101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2022-02-08T21:32:37+00:00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7270FB9527954280201BA8C70AEE34" ma:contentTypeVersion="6" ma:contentTypeDescription="Create a new document." ma:contentTypeScope="" ma:versionID="a18def2b6039d964bb9ef5905569522f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a1a8ff56-8717-49f8-89ce-4cf4babd2187" xmlns:ns6="d88d9c68-3eca-4197-ab61-4611bd2bd178" targetNamespace="http://schemas.microsoft.com/office/2006/metadata/properties" ma:root="true" ma:fieldsID="3a3e661b871d563138db484a7088e8d5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a1a8ff56-8717-49f8-89ce-4cf4babd2187"/>
    <xsd:import namespace="d88d9c68-3eca-4197-ab61-4611bd2bd178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6:SharedWithUsers" minOccurs="0"/>
                <xsd:element ref="ns6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47216958-a176-4a75-bcd7-722df810935f}" ma:internalName="TaxCatchAllLabel" ma:readOnly="true" ma:showField="CatchAllDataLabel" ma:web="d88d9c68-3eca-4197-ab61-4611bd2bd1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47216958-a176-4a75-bcd7-722df810935f}" ma:internalName="TaxCatchAll" ma:showField="CatchAllData" ma:web="d88d9c68-3eca-4197-ab61-4611bd2bd1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8ff56-8717-49f8-89ce-4cf4babd21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d9c68-3eca-4197-ab61-4611bd2bd178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08E7F3-ADAC-4757-BED7-36A7E834AB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CA7887-FF1C-4B2B-BCE4-A5F2573944BD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C926B264-1C11-44FE-8F26-44FF64336771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88d9c68-3eca-4197-ab61-4611bd2bd178"/>
    <ds:schemaRef ds:uri="http://purl.org/dc/dcmitype/"/>
    <ds:schemaRef ds:uri="a1a8ff56-8717-49f8-89ce-4cf4babd2187"/>
    <ds:schemaRef ds:uri="http://schemas.microsoft.com/office/2006/documentManagement/types"/>
    <ds:schemaRef ds:uri="http://schemas.microsoft.com/sharepoint/v3/fields"/>
    <ds:schemaRef ds:uri="http://purl.org/dc/elements/1.1/"/>
    <ds:schemaRef ds:uri="http://schemas.microsoft.com/sharepoint.v3"/>
    <ds:schemaRef ds:uri="http://purl.org/dc/terms/"/>
    <ds:schemaRef ds:uri="4ffa91fb-a0ff-4ac5-b2db-65c790d184a4"/>
    <ds:schemaRef ds:uri="http://schemas.microsoft.com/sharepoint/v3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A266CAB3-F65F-45CE-BED4-0BB36870E0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a1a8ff56-8717-49f8-89ce-4cf4babd2187"/>
    <ds:schemaRef ds:uri="d88d9c68-3eca-4197-ab61-4611bd2bd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2335</TotalTime>
  <Words>785</Words>
  <Application>Microsoft Office PowerPoint</Application>
  <PresentationFormat>On-screen Show (4:3)</PresentationFormat>
  <Paragraphs>183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Franklin Gothic Book</vt:lpstr>
      <vt:lpstr>Rockwell</vt:lpstr>
      <vt:lpstr>Trebuchet MS</vt:lpstr>
      <vt:lpstr>Wingdings</vt:lpstr>
      <vt:lpstr>Office Theme</vt:lpstr>
      <vt:lpstr>What is a Brownfield? </vt:lpstr>
      <vt:lpstr>What is a Brownfield? </vt:lpstr>
      <vt:lpstr>What is a Brownfield? </vt:lpstr>
      <vt:lpstr>Our goal is not this…</vt:lpstr>
      <vt:lpstr>But rather this…</vt:lpstr>
      <vt:lpstr>And this…</vt:lpstr>
      <vt:lpstr>Brownfields Grantees in Wyoming</vt:lpstr>
      <vt:lpstr>The Bipartisan Infrastructure Law</vt:lpstr>
      <vt:lpstr>Land Revitalization Technical Assistance </vt:lpstr>
      <vt:lpstr>West Side Laramie Conceptual Redevelopment Plan</vt:lpstr>
      <vt:lpstr>Background</vt:lpstr>
      <vt:lpstr>Alternative Framework A</vt:lpstr>
      <vt:lpstr>Alternative Framework B</vt:lpstr>
      <vt:lpstr>Final Conceptual Plan</vt:lpstr>
      <vt:lpstr>PowerPoint Presentation</vt:lpstr>
      <vt:lpstr>State Resources</vt:lpstr>
      <vt:lpstr>Targeted Brownfields Assessments (TBAs)</vt:lpstr>
      <vt:lpstr>Brownfields 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Side Laramie</dc:title>
  <dc:creator>Blanton, Emily</dc:creator>
  <cp:lastModifiedBy>Lanzano, Ted</cp:lastModifiedBy>
  <cp:revision>25</cp:revision>
  <dcterms:created xsi:type="dcterms:W3CDTF">2021-12-06T15:47:38Z</dcterms:created>
  <dcterms:modified xsi:type="dcterms:W3CDTF">2022-06-15T17:50:45Z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0x010100DF7270FB9527954280201BA8C70AEE34</vt:lpwstr>
  </property>
</Properties>
</file>