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69"/>
  </p:notesMasterIdLst>
  <p:handoutMasterIdLst>
    <p:handoutMasterId r:id="rId70"/>
  </p:handoutMasterIdLst>
  <p:sldIdLst>
    <p:sldId id="390" r:id="rId3"/>
    <p:sldId id="684" r:id="rId4"/>
    <p:sldId id="726" r:id="rId5"/>
    <p:sldId id="727" r:id="rId6"/>
    <p:sldId id="728" r:id="rId7"/>
    <p:sldId id="729" r:id="rId8"/>
    <p:sldId id="730" r:id="rId9"/>
    <p:sldId id="731" r:id="rId10"/>
    <p:sldId id="732" r:id="rId11"/>
    <p:sldId id="733" r:id="rId12"/>
    <p:sldId id="734" r:id="rId13"/>
    <p:sldId id="735" r:id="rId14"/>
    <p:sldId id="736" r:id="rId15"/>
    <p:sldId id="737" r:id="rId16"/>
    <p:sldId id="280" r:id="rId17"/>
    <p:sldId id="281" r:id="rId18"/>
    <p:sldId id="282" r:id="rId19"/>
    <p:sldId id="283" r:id="rId20"/>
    <p:sldId id="284" r:id="rId21"/>
    <p:sldId id="285" r:id="rId22"/>
    <p:sldId id="738" r:id="rId23"/>
    <p:sldId id="739" r:id="rId24"/>
    <p:sldId id="740" r:id="rId25"/>
    <p:sldId id="741" r:id="rId26"/>
    <p:sldId id="742" r:id="rId27"/>
    <p:sldId id="743" r:id="rId28"/>
    <p:sldId id="744" r:id="rId29"/>
    <p:sldId id="745" r:id="rId30"/>
    <p:sldId id="746" r:id="rId31"/>
    <p:sldId id="747" r:id="rId32"/>
    <p:sldId id="748" r:id="rId33"/>
    <p:sldId id="749" r:id="rId34"/>
    <p:sldId id="750" r:id="rId35"/>
    <p:sldId id="751" r:id="rId36"/>
    <p:sldId id="752" r:id="rId37"/>
    <p:sldId id="683" r:id="rId38"/>
    <p:sldId id="340" r:id="rId39"/>
    <p:sldId id="770" r:id="rId40"/>
    <p:sldId id="347" r:id="rId41"/>
    <p:sldId id="769" r:id="rId42"/>
    <p:sldId id="771" r:id="rId43"/>
    <p:sldId id="772" r:id="rId44"/>
    <p:sldId id="773" r:id="rId45"/>
    <p:sldId id="775" r:id="rId46"/>
    <p:sldId id="777" r:id="rId47"/>
    <p:sldId id="779" r:id="rId48"/>
    <p:sldId id="780" r:id="rId49"/>
    <p:sldId id="781" r:id="rId50"/>
    <p:sldId id="782" r:id="rId51"/>
    <p:sldId id="783" r:id="rId52"/>
    <p:sldId id="784" r:id="rId53"/>
    <p:sldId id="785" r:id="rId54"/>
    <p:sldId id="786" r:id="rId55"/>
    <p:sldId id="787" r:id="rId56"/>
    <p:sldId id="776" r:id="rId57"/>
    <p:sldId id="797" r:id="rId58"/>
    <p:sldId id="778" r:id="rId59"/>
    <p:sldId id="774" r:id="rId60"/>
    <p:sldId id="788" r:id="rId61"/>
    <p:sldId id="789" r:id="rId62"/>
    <p:sldId id="790" r:id="rId63"/>
    <p:sldId id="791" r:id="rId64"/>
    <p:sldId id="792" r:id="rId65"/>
    <p:sldId id="793" r:id="rId66"/>
    <p:sldId id="794" r:id="rId67"/>
    <p:sldId id="798" r:id="rId6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85538" autoAdjust="0"/>
  </p:normalViewPr>
  <p:slideViewPr>
    <p:cSldViewPr snapToGrid="0">
      <p:cViewPr varScale="1">
        <p:scale>
          <a:sx n="62" d="100"/>
          <a:sy n="62" d="100"/>
        </p:scale>
        <p:origin x="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36162-5EC5-4B90-9B1F-222A2DDFA5EC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71D8D-D775-4844-BB8A-B9050015A3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78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6A5513-1E50-4E56-A7A1-463D7DCA08DE}" type="datetimeFigureOut">
              <a:rPr lang="en-US" smtClean="0"/>
              <a:t>9/25/2022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48DDC4-26DC-4E53-A30E-CDC7F28BF7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5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4DFB4F-6E4D-443C-BD4C-FB248AB773F9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958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66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41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28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5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4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4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39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18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209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74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731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300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1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373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88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50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5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79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769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52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01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77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2593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38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5127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39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841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995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41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504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8233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43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99052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44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860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45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8290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46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34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230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062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48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173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49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906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2110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51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2792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556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53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4276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54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17014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55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949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56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1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5964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57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5627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58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381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59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304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60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663256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61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06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62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353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63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540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64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98922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3" charset="-128"/>
              </a:defRPr>
            </a:lvl9pPr>
          </a:lstStyle>
          <a:p>
            <a:fld id="{A3E1C6B1-951B-485D-B517-9660AC00464D}" type="slidenum">
              <a:rPr lang="en-US" altLang="en-US" sz="1200" smtClean="0"/>
              <a:pPr/>
              <a:t>65</a:t>
            </a:fld>
            <a:endParaRPr lang="en-US" alt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09241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066" indent="-291179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4717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604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6491" indent="-232943" defTabSz="9479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2377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8264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4151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0038" indent="-232943" defTabSz="9479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04DFB4F-6E4D-443C-BD4C-FB248AB773F9}" type="slidenum">
              <a:rPr lang="en-US" altLang="en-US" smtClean="0"/>
              <a:pPr>
                <a:spcBef>
                  <a:spcPct val="0"/>
                </a:spcBef>
              </a:pPr>
              <a:t>66</a:t>
            </a:fld>
            <a:endParaRPr lang="en-US" altLang="en-US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168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87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1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9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8DDC4-26DC-4E53-A30E-CDC7F28BF74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54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270F9FEF-9064-4485-95E6-B5334485E33D}"/>
              </a:ext>
            </a:extLst>
          </p:cNvPr>
          <p:cNvSpPr>
            <a:spLocks/>
          </p:cNvSpPr>
          <p:nvPr/>
        </p:nvSpPr>
        <p:spPr bwMode="gray">
          <a:xfrm>
            <a:off x="920752" y="3340101"/>
            <a:ext cx="10204449" cy="485775"/>
          </a:xfrm>
          <a:custGeom>
            <a:avLst/>
            <a:gdLst>
              <a:gd name="T0" fmla="*/ 2147483646 w 4128"/>
              <a:gd name="T1" fmla="*/ 2147483646 h 479"/>
              <a:gd name="T2" fmla="*/ 2147483646 w 4128"/>
              <a:gd name="T3" fmla="*/ 2147483646 h 479"/>
              <a:gd name="T4" fmla="*/ 2147483646 w 4128"/>
              <a:gd name="T5" fmla="*/ 2147483646 h 479"/>
              <a:gd name="T6" fmla="*/ 0 w 4128"/>
              <a:gd name="T7" fmla="*/ 2147483646 h 479"/>
              <a:gd name="T8" fmla="*/ 2147483646 w 4128"/>
              <a:gd name="T9" fmla="*/ 2147483646 h 4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191338-08CB-43F3-A5F8-9BEADD3A1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AA2BFA-64C6-4E59-B5CD-F341C5BDF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D45C311-E463-44D9-94D0-BCB50A0E0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91CA854A-A889-4482-9D24-B500330EC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81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C6830-59C9-476E-A21D-C14D5FE71C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2BD99-2B58-43DD-B17B-2D3D30B6B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883439-D139-40CD-B9B2-F69862C82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0D8CF-6013-40F6-9EC5-430450DB1D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356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36BE6-750D-4E18-A21F-F58230AC60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63986A-013B-4454-9C20-538ADA54B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34BB3-4754-46B3-8D30-5AC35FA50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F491B-E19E-463D-AA42-33614CE8B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5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4BBD25-3394-472E-A150-0555125EAC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9FC331-AD82-4B8D-88B1-A71E59FE2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F57F52-929F-4430-A72B-439782760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2A19-B0B9-4956-B6B3-C48C4307A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409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B97E00-E01D-4849-9848-9AE888242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CC07D38-94DE-4445-8CFA-15E4D71CB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983CA0-970A-48EA-8EFE-C4CE06C26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9D99-C953-4A39-BBDD-7CE77DC1CB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620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5391A75-755E-4B68-8D41-69D30C17E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C4F2A84-7B10-4E04-A88F-B30502325C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F2E5AA-389D-4006-991C-A164A164D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03C3-46A0-4AE9-ADC3-C505E7ECBC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16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F9B376-125E-44C1-B287-EA057096E4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DB081D-106C-42DD-ACFB-815900639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C7579D5-C174-4C3C-95A2-5E5766A17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ECF78-8C78-4D2B-8FB2-4867D26F4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7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8914E0-31F9-4F1E-97A6-967A98BCF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63E54-707F-4AC1-B166-7D164BED2A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C734C6-EBFF-409C-8129-993FD2890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D995-0378-4A3A-805D-3DC98FEE4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77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1B43F3-507E-4BEE-89E8-D22FE9A49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C4DC4-137D-4105-B776-044DABF590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D1F4D-723B-4A05-9E6F-E156011B6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04D0C-38F7-4AB6-8D1F-F801B6736E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57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D4396C-B72D-4B2E-A07E-FFA427E7B4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2BD78D-7C09-4500-93A7-541E547FA0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26E17-4012-4962-BC5F-0D9BC372E5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C2B65-DB50-4652-84AE-DCB4415A4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954A30-80AA-48A9-8F0B-BECA6EE80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3BCF2A-24DF-4A50-8574-EA277D7832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186015-689D-4619-A5C0-274E085FF8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1965-EFAC-4596-B7E5-E837AFEFB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6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2C391-DAB0-4A3F-B052-393E0D73A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E2EF0D-5528-4558-82DB-90EB29F39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E9C4C7CA-154E-468D-9802-D0D36259C0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F01B34EA-54D8-4B6D-9F29-692BFF5B97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RUBINO &amp; McGEEHIN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41250ED4-F55D-46A3-89B4-D1F5AAE157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8EFF8A-65A3-4FC5-892F-EF7C2555E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8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gellman@fiscalstrategies4nonprofits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se4nonprofit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mgellman@fiscalstrategies4nonprofits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se4nonprofits.com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1120" y="2255520"/>
            <a:ext cx="9885750" cy="445008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b="1" i="1" u="sng" dirty="0"/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i="1" u="sng" dirty="0"/>
              <a:t>Nonprofit Organization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i="1" u="sng" dirty="0"/>
              <a:t>Key Financial Management Components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September 29, 2022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Speaker:   </a:t>
            </a:r>
            <a:r>
              <a:rPr lang="en-US" altLang="en-US" b="1" u="sng" dirty="0"/>
              <a:t>A. Michael Gellman, CPA, CGMA, CFSO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Fiscal Strategies 4 Nonprofits, LLC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Sustainability Education 4 Nonprofits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hlinkClick r:id="rId3"/>
              </a:rPr>
              <a:t>mgellman@fiscalstrategies4nonprofits.com</a:t>
            </a:r>
            <a:r>
              <a:rPr lang="en-US" altLang="en-US" sz="1300" b="1" dirty="0"/>
              <a:t> 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hlinkClick r:id="rId4"/>
              </a:rPr>
              <a:t>www.se4nonprofits.com</a:t>
            </a:r>
            <a:r>
              <a:rPr lang="en-US" altLang="en-US" sz="1500" b="1" dirty="0"/>
              <a:t> 	</a:t>
            </a:r>
            <a:r>
              <a:rPr lang="en-US" altLang="en-US" sz="1500" b="1" dirty="0">
                <a:hlinkClick r:id="rId4"/>
              </a:rPr>
              <a:t>www.fiscalstrategies4nonprofits.com</a:t>
            </a:r>
            <a:endParaRPr lang="en-US" altLang="en-US" sz="1500" b="1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b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02999" y="6315075"/>
            <a:ext cx="512839" cy="4857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F0F1B-4B15-451D-831C-C640EE7DDA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0B092-2656-4A13-A0B1-DBADB010673A}"/>
              </a:ext>
            </a:extLst>
          </p:cNvPr>
          <p:cNvSpPr/>
          <p:nvPr/>
        </p:nvSpPr>
        <p:spPr>
          <a:xfrm>
            <a:off x="0" y="1371600"/>
            <a:ext cx="1414710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FS</a:t>
            </a:r>
            <a:r>
              <a:rPr lang="en-US" altLang="en-US" sz="900" b="1" dirty="0"/>
              <a:t>4</a:t>
            </a:r>
            <a:r>
              <a:rPr lang="en-US" altLang="en-US" sz="1050" b="1" dirty="0"/>
              <a:t>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Fiscal Strategies 4 Nonprofits, LLC             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54FE0-BCEF-4AC1-BA73-AF0AC8216821}"/>
              </a:ext>
            </a:extLst>
          </p:cNvPr>
          <p:cNvSpPr/>
          <p:nvPr/>
        </p:nvSpPr>
        <p:spPr>
          <a:xfrm>
            <a:off x="0" y="2347186"/>
            <a:ext cx="1414710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SE</a:t>
            </a:r>
            <a:r>
              <a:rPr lang="en-US" altLang="en-US" sz="900" b="1" dirty="0"/>
              <a:t>4</a:t>
            </a:r>
            <a:r>
              <a:rPr lang="en-US" altLang="en-US" sz="1050" b="1" dirty="0"/>
              <a:t>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Sustainability Education 4 Nonprofits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80613-9C63-4C1D-A609-EE201540D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82" y="745364"/>
            <a:ext cx="458370" cy="45837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C760D1C-64E6-4847-A7DB-5F07B789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19" y="701698"/>
            <a:ext cx="545701" cy="5457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19DE7E-055B-32D7-DEEB-FFF57CCD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04" y="497226"/>
            <a:ext cx="7082501" cy="16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Financially – Are We OK???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b="1" dirty="0"/>
              <a:t>More Importantly</a:t>
            </a:r>
          </a:p>
          <a:p>
            <a:pPr marL="0" indent="0" algn="ctr">
              <a:buNone/>
            </a:pPr>
            <a:r>
              <a:rPr lang="en-US" sz="4000" b="1" dirty="0"/>
              <a:t>How are { We } Doing?</a:t>
            </a:r>
          </a:p>
          <a:p>
            <a:pPr marL="0" indent="0" algn="ctr">
              <a:buNone/>
            </a:pPr>
            <a:r>
              <a:rPr lang="en-US" sz="2400" b="1" i="1" dirty="0"/>
              <a:t>(as an organization)</a:t>
            </a:r>
            <a:endParaRPr lang="en-US" sz="20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53453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Financially – Are We OK???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i="1" dirty="0"/>
              <a:t> </a:t>
            </a:r>
            <a:r>
              <a:rPr lang="en-US" sz="3200" b="1" dirty="0"/>
              <a:t>To Answer the Question:</a:t>
            </a:r>
          </a:p>
          <a:p>
            <a:endParaRPr lang="en-US" sz="3200" b="1" dirty="0"/>
          </a:p>
          <a:p>
            <a:pPr lvl="1"/>
            <a:r>
              <a:rPr lang="en-US" sz="2800" b="1" dirty="0"/>
              <a:t> Goals are the KEY</a:t>
            </a:r>
          </a:p>
          <a:p>
            <a:pPr lvl="1"/>
            <a:endParaRPr lang="en-US" sz="2800" b="1" dirty="0"/>
          </a:p>
          <a:p>
            <a:pPr lvl="1"/>
            <a:r>
              <a:rPr lang="en-US" sz="2800" b="1" dirty="0"/>
              <a:t> Budgets are Critical to Managing Goals</a:t>
            </a:r>
          </a:p>
          <a:p>
            <a:endParaRPr lang="en-US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82568407-C785-46D2-88D8-C061D3755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92603"/>
              </p:ext>
            </p:extLst>
          </p:nvPr>
        </p:nvGraphicFramePr>
        <p:xfrm>
          <a:off x="8773048" y="2560320"/>
          <a:ext cx="709982" cy="130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860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3048" y="2560320"/>
                        <a:ext cx="709982" cy="1309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45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Managing Through &gt;&gt;&gt;&gt; </a:t>
            </a:r>
            <a:br>
              <a:rPr lang="en-US" sz="3200" b="1" dirty="0"/>
            </a:br>
            <a:r>
              <a:rPr lang="en-US" sz="2800" b="1" dirty="0"/>
              <a:t>Financial Reports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 This is How it Works:</a:t>
            </a:r>
          </a:p>
          <a:p>
            <a:pPr lvl="2"/>
            <a:r>
              <a:rPr lang="en-US" sz="2800" b="1" dirty="0"/>
              <a:t> </a:t>
            </a:r>
            <a:r>
              <a:rPr lang="en-US" sz="3200" b="1" dirty="0"/>
              <a:t>Raise Awareness</a:t>
            </a:r>
          </a:p>
          <a:p>
            <a:pPr lvl="2"/>
            <a:r>
              <a:rPr lang="en-US" sz="3200" b="1" dirty="0"/>
              <a:t> Change Behavior</a:t>
            </a:r>
          </a:p>
          <a:p>
            <a:pPr lvl="2"/>
            <a:endParaRPr lang="en-US" sz="3200" b="1" dirty="0"/>
          </a:p>
          <a:p>
            <a:pPr marL="914400" lvl="2" indent="0">
              <a:buNone/>
            </a:pPr>
            <a:r>
              <a:rPr lang="en-US" sz="3200" b="1" dirty="0"/>
              <a:t>		EQUALS =</a:t>
            </a:r>
          </a:p>
          <a:p>
            <a:pPr marL="914400" lvl="2" indent="0">
              <a:buNone/>
            </a:pPr>
            <a:r>
              <a:rPr lang="en-US" sz="3200" b="1" dirty="0"/>
              <a:t>			Improved Bottom-line Results</a:t>
            </a:r>
          </a:p>
          <a:p>
            <a:endParaRPr lang="en-US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79DC16DA-7EA2-48C8-9FEA-0C1B3E19F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328081"/>
              </p:ext>
            </p:extLst>
          </p:nvPr>
        </p:nvGraphicFramePr>
        <p:xfrm>
          <a:off x="8734959" y="3523081"/>
          <a:ext cx="934761" cy="1024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875120" imgH="958247" progId="MS_ClipArt_Gallery.2">
                  <p:embed/>
                </p:oleObj>
              </mc:Choice>
              <mc:Fallback>
                <p:oleObj name="Clip" r:id="rId3" imgW="875120" imgH="958247" progId="MS_ClipArt_Gallery.2">
                  <p:embed/>
                  <p:pic>
                    <p:nvPicPr>
                      <p:cNvPr id="87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959" y="3523081"/>
                        <a:ext cx="934761" cy="10248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045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Managing Through &gt;&gt;&gt;&gt; </a:t>
            </a:r>
            <a:br>
              <a:rPr lang="en-US" sz="3200" b="1" dirty="0"/>
            </a:br>
            <a:r>
              <a:rPr lang="en-US" sz="2800" b="1" dirty="0"/>
              <a:t>Financial Reports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r>
              <a:rPr lang="en-US" sz="2400" b="1" dirty="0"/>
              <a:t> Re-direct the Budget System to Gear it Towards:</a:t>
            </a:r>
          </a:p>
          <a:p>
            <a:endParaRPr lang="en-US" sz="3200" b="1" dirty="0"/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EVERYDAY USE</a:t>
            </a:r>
          </a:p>
          <a:p>
            <a:endParaRPr lang="en-US" sz="32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892324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Everyday Use &gt;&gt;&gt;&gt; </a:t>
            </a:r>
            <a:br>
              <a:rPr lang="en-US" sz="3200" b="1" dirty="0"/>
            </a:br>
            <a:r>
              <a:rPr lang="en-US" sz="2800" b="1" dirty="0"/>
              <a:t>Example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01948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4400" b="1" dirty="0"/>
          </a:p>
          <a:p>
            <a:pPr algn="ctr"/>
            <a:r>
              <a:rPr lang="en-US" sz="3600" b="1" dirty="0"/>
              <a:t> Let's Now Look at a Four-Part Budget Application Example 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lvl="0" indent="0" algn="ctr">
              <a:buClr>
                <a:srgbClr val="A53010"/>
              </a:buClr>
              <a:buNone/>
            </a:pPr>
            <a:r>
              <a:rPr lang="en-US" sz="20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Individual Problem Solving</a:t>
            </a:r>
            <a:endParaRPr lang="en-US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475460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816401" y="327813"/>
            <a:ext cx="2895600" cy="9144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714041" y="928171"/>
          <a:ext cx="7531100" cy="548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77181" imgH="4800600" progId="Excel.Sheet.8">
                  <p:embed/>
                </p:oleObj>
              </mc:Choice>
              <mc:Fallback>
                <p:oleObj name="Worksheet" r:id="rId2" imgW="6477181" imgH="4800600" progId="Excel.Sheet.8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41" y="928171"/>
                        <a:ext cx="7531100" cy="548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5F7C288-BB4C-4EA0-9AC1-A2973C8BAFD7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1244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201150" y="286867"/>
            <a:ext cx="2578100" cy="6858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347051" y="809897"/>
          <a:ext cx="8573944" cy="5425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88220" imgH="4800600" progId="Excel.Sheet.8">
                  <p:embed/>
                </p:oleObj>
              </mc:Choice>
              <mc:Fallback>
                <p:oleObj name="Worksheet" r:id="rId2" imgW="7588220" imgH="4800600" progId="Excel.Sheet.8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51" y="809897"/>
                        <a:ext cx="8573944" cy="5425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7FB5EC-959C-4DF2-9056-8AD218B5101E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1174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70729" y="454661"/>
            <a:ext cx="2590800" cy="533400"/>
          </a:xfrm>
        </p:spPr>
        <p:txBody>
          <a:bodyPr/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85935" y="809897"/>
          <a:ext cx="9879101" cy="536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125040" imgH="4959485" progId="Excel.Sheet.8">
                  <p:embed/>
                </p:oleObj>
              </mc:Choice>
              <mc:Fallback>
                <p:oleObj name="Worksheet" r:id="rId2" imgW="9125040" imgH="4959485" progId="Excel.Sheet.8">
                  <p:embed/>
                  <p:pic>
                    <p:nvPicPr>
                      <p:cNvPr id="276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5" y="809897"/>
                        <a:ext cx="9879101" cy="5363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A57F376-639E-4174-8DDA-7FBCF2D3C016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97147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8879" y="349052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366355" y="653143"/>
          <a:ext cx="11133147" cy="5970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718740" imgH="5753370" progId="Excel.Sheet.8">
                  <p:embed/>
                </p:oleObj>
              </mc:Choice>
              <mc:Fallback>
                <p:oleObj name="Worksheet" r:id="rId2" imgW="10718740" imgH="5753370" progId="Excel.Sheet.8">
                  <p:embed/>
                  <p:pic>
                    <p:nvPicPr>
                      <p:cNvPr id="28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55" y="653143"/>
                        <a:ext cx="11133147" cy="5970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B0A097B-AFF7-4AF5-8DAB-5D6F039FC30B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30116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7992" y="497106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313918" y="728881"/>
          <a:ext cx="10923287" cy="5716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77881" imgH="6254885" progId="Excel.Sheet.8">
                  <p:embed/>
                </p:oleObj>
              </mc:Choice>
              <mc:Fallback>
                <p:oleObj name="Worksheet" r:id="rId2" imgW="12077881" imgH="6254885" progId="Excel.Sheet.8">
                  <p:embed/>
                  <p:pic>
                    <p:nvPicPr>
                      <p:cNvPr id="296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18" y="728881"/>
                        <a:ext cx="10923287" cy="5716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D2F5D06-B697-4376-B95C-5B5782B680D4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9676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7561" y="332664"/>
            <a:ext cx="9682480" cy="910236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Learning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6860499-B086-4E41-9290-2E7946C87752}"/>
              </a:ext>
            </a:extLst>
          </p:cNvPr>
          <p:cNvSpPr txBox="1">
            <a:spLocks/>
          </p:cNvSpPr>
          <p:nvPr/>
        </p:nvSpPr>
        <p:spPr>
          <a:xfrm>
            <a:off x="3107162" y="1322986"/>
            <a:ext cx="3095561" cy="502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sz="800" b="1" dirty="0"/>
          </a:p>
          <a:p>
            <a:pPr marL="0" indent="0" algn="ctr">
              <a:buFont typeface="Wingdings 3" charset="2"/>
              <a:buNone/>
            </a:pPr>
            <a:r>
              <a:rPr lang="en-US" sz="2400" b="1" u="sng" dirty="0"/>
              <a:t>Part I</a:t>
            </a:r>
          </a:p>
          <a:p>
            <a:pPr marL="0" indent="0">
              <a:buNone/>
            </a:pPr>
            <a:endParaRPr lang="en-US" sz="1400" b="1" dirty="0"/>
          </a:p>
          <a:p>
            <a:r>
              <a:rPr lang="en-US" sz="2000" b="1" dirty="0"/>
              <a:t>Behavior Based Budget Techniques</a:t>
            </a:r>
          </a:p>
          <a:p>
            <a:pPr lvl="1"/>
            <a:r>
              <a:rPr lang="en-US" sz="1800" b="1" dirty="0"/>
              <a:t>Case Study - #1</a:t>
            </a:r>
          </a:p>
          <a:p>
            <a:r>
              <a:rPr lang="en-US" sz="2000" b="1" dirty="0"/>
              <a:t>Other Critical Budget Considerations</a:t>
            </a:r>
          </a:p>
          <a:p>
            <a:pPr lvl="1"/>
            <a:r>
              <a:rPr lang="en-US" sz="1800" b="1" dirty="0"/>
              <a:t>In-Kind Contributions</a:t>
            </a:r>
          </a:p>
          <a:p>
            <a:pPr lvl="1"/>
            <a:r>
              <a:rPr lang="en-US" sz="1800" b="1" dirty="0"/>
              <a:t>Reserves</a:t>
            </a:r>
          </a:p>
          <a:p>
            <a:endParaRPr lang="en-US" sz="1400" b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C4180C-6899-4D83-87B8-16960610A88B}"/>
              </a:ext>
            </a:extLst>
          </p:cNvPr>
          <p:cNvSpPr txBox="1">
            <a:spLocks/>
          </p:cNvSpPr>
          <p:nvPr/>
        </p:nvSpPr>
        <p:spPr>
          <a:xfrm>
            <a:off x="7731217" y="1322986"/>
            <a:ext cx="3095561" cy="5030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en-US" sz="800" b="1" dirty="0"/>
          </a:p>
          <a:p>
            <a:pPr marL="0" indent="0" algn="ctr">
              <a:buFont typeface="Wingdings 3" charset="2"/>
              <a:buNone/>
            </a:pPr>
            <a:r>
              <a:rPr lang="en-US" sz="2400" b="1" u="sng" dirty="0"/>
              <a:t>Part II</a:t>
            </a:r>
          </a:p>
          <a:p>
            <a:pPr marL="0" indent="0">
              <a:buNone/>
            </a:pPr>
            <a:endParaRPr lang="en-US" sz="1400" b="1" dirty="0"/>
          </a:p>
          <a:p>
            <a:pPr>
              <a:buSzPct val="93000"/>
            </a:pPr>
            <a:r>
              <a:rPr lang="en-US" sz="2000" b="1" dirty="0"/>
              <a:t>Form 990 </a:t>
            </a:r>
          </a:p>
          <a:p>
            <a:pPr lvl="1">
              <a:buSzPct val="93000"/>
            </a:pPr>
            <a:r>
              <a:rPr lang="en-US" sz="1800" b="1" dirty="0"/>
              <a:t>The Basics</a:t>
            </a:r>
          </a:p>
          <a:p>
            <a:pPr lvl="1">
              <a:buSzPct val="93000"/>
            </a:pPr>
            <a:r>
              <a:rPr lang="en-US" sz="1800" b="1" dirty="0"/>
              <a:t>Telling</a:t>
            </a:r>
          </a:p>
          <a:p>
            <a:pPr lvl="2">
              <a:buSzPct val="93000"/>
            </a:pPr>
            <a:r>
              <a:rPr lang="en-US" sz="1600" b="1" dirty="0"/>
              <a:t>“The Good Story”</a:t>
            </a:r>
          </a:p>
          <a:p>
            <a:pPr lvl="2">
              <a:buSzPct val="93000"/>
            </a:pPr>
            <a:r>
              <a:rPr lang="en-US" sz="1600" b="1" dirty="0"/>
              <a:t>Ambassador </a:t>
            </a:r>
          </a:p>
          <a:p>
            <a:pPr>
              <a:buSzPct val="93000"/>
            </a:pPr>
            <a:r>
              <a:rPr lang="en-US" sz="2000" b="1" dirty="0"/>
              <a:t>Top Ten Form 990 Page One Considerations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71012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706" y="581848"/>
            <a:ext cx="7747000" cy="23177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sz="2000" dirty="0"/>
              <a:t>BUDGET EXAMPLE</a:t>
            </a:r>
            <a:endParaRPr lang="en-US" altLang="en-US" dirty="0"/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311460" y="1624989"/>
          <a:ext cx="11434809" cy="4562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77881" imgH="5308600" progId="Excel.Sheet.8">
                  <p:embed/>
                </p:oleObj>
              </mc:Choice>
              <mc:Fallback>
                <p:oleObj name="Worksheet" r:id="rId2" imgW="12077881" imgH="5308600" progId="Excel.Sheet.8">
                  <p:embed/>
                  <p:pic>
                    <p:nvPicPr>
                      <p:cNvPr id="307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0" y="1624989"/>
                        <a:ext cx="11434809" cy="4562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5D340E9-0682-4910-BA39-DFDB7A8E94C0}"/>
              </a:ext>
            </a:extLst>
          </p:cNvPr>
          <p:cNvSpPr txBox="1">
            <a:spLocks/>
          </p:cNvSpPr>
          <p:nvPr/>
        </p:nvSpPr>
        <p:spPr>
          <a:xfrm>
            <a:off x="7121487" y="630669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76200" tIns="38100" rIns="76200" bIns="38100" rtlCol="0" anchor="ctr"/>
          <a:lstStyle>
            <a:defPPr>
              <a:defRPr lang="en-US"/>
            </a:defPPr>
            <a:lvl1pPr marL="0" algn="r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840" b="0" i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891540" indent="-342900" algn="l" defTabSz="73152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336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371600" indent="-274320" algn="l" defTabSz="73152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88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920240" indent="-274320" algn="l" defTabSz="73152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468880" indent="-274320" algn="l" defTabSz="73152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301752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356616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411480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4663440" indent="-274320" algn="l" defTabSz="73152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8A6C0D-24F7-4CF8-BEF4-9B553F97A812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38550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1039" y="271303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Budget &gt;&gt;&gt;&gt; </a:t>
            </a:r>
            <a:br>
              <a:rPr lang="en-US" sz="3200" b="1" dirty="0"/>
            </a:br>
            <a:r>
              <a:rPr lang="en-US" sz="3200" b="1" dirty="0"/>
              <a:t>Cycles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sz="2800" b="1" dirty="0"/>
              <a:t> Budgets From Two Points of View:</a:t>
            </a:r>
          </a:p>
          <a:p>
            <a:endParaRPr lang="en-US" sz="4400" b="1" dirty="0"/>
          </a:p>
          <a:p>
            <a:r>
              <a:rPr lang="en-US" sz="3200" b="1" dirty="0"/>
              <a:t> Process View  (traditional budget cycle)</a:t>
            </a:r>
          </a:p>
          <a:p>
            <a:r>
              <a:rPr lang="en-US" sz="3200" b="1" dirty="0"/>
              <a:t> Management View  (working monthly cycle)</a:t>
            </a:r>
          </a:p>
          <a:p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15428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1039" y="271303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Budget &gt;&gt;&gt;&gt; </a:t>
            </a:r>
            <a:br>
              <a:rPr lang="en-US" sz="3200" b="1" dirty="0"/>
            </a:br>
            <a:r>
              <a:rPr lang="en-US" sz="3200" b="1" dirty="0"/>
              <a:t>Cycles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sz="2000" b="1" dirty="0"/>
              <a:t>continued</a:t>
            </a:r>
          </a:p>
          <a:p>
            <a:r>
              <a:rPr lang="en-US" sz="2800" b="1" dirty="0"/>
              <a:t> Process View  (budget cycle)</a:t>
            </a:r>
          </a:p>
          <a:p>
            <a:pPr lvl="1"/>
            <a:r>
              <a:rPr lang="en-US" sz="2600" b="1" dirty="0"/>
              <a:t> Preparation</a:t>
            </a:r>
          </a:p>
          <a:p>
            <a:pPr lvl="1"/>
            <a:r>
              <a:rPr lang="en-US" sz="2600" b="1" dirty="0"/>
              <a:t> Approval</a:t>
            </a:r>
          </a:p>
          <a:p>
            <a:pPr lvl="1"/>
            <a:r>
              <a:rPr lang="en-US" sz="2600" b="1" dirty="0"/>
              <a:t> Installation</a:t>
            </a:r>
          </a:p>
          <a:p>
            <a:pPr lvl="1"/>
            <a:r>
              <a:rPr lang="en-US" sz="2600" b="1" dirty="0"/>
              <a:t> Measurement</a:t>
            </a:r>
          </a:p>
          <a:p>
            <a:pPr lvl="1"/>
            <a:r>
              <a:rPr lang="en-US" sz="2600" b="1" dirty="0"/>
              <a:t> Projection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2017FF6-B0CC-4A2F-99B7-43887639D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818252"/>
              </p:ext>
            </p:extLst>
          </p:nvPr>
        </p:nvGraphicFramePr>
        <p:xfrm>
          <a:off x="7452360" y="3007361"/>
          <a:ext cx="267335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911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60" y="3007361"/>
                        <a:ext cx="2673350" cy="263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198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1039" y="271303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Budget &gt;&gt;&gt;&gt; </a:t>
            </a:r>
            <a:br>
              <a:rPr lang="en-US" sz="3200" b="1" dirty="0"/>
            </a:br>
            <a:r>
              <a:rPr lang="en-US" sz="3200" b="1" dirty="0"/>
              <a:t>Cycles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r>
              <a:rPr lang="en-US" sz="2000" b="1" dirty="0"/>
              <a:t>continued</a:t>
            </a:r>
          </a:p>
          <a:p>
            <a:r>
              <a:rPr lang="en-US" sz="2800" b="1" dirty="0"/>
              <a:t> Management View  (monthly cycle)</a:t>
            </a:r>
          </a:p>
          <a:p>
            <a:pPr lvl="1"/>
            <a:r>
              <a:rPr lang="en-US" sz="2600" b="1" dirty="0"/>
              <a:t> Monitor</a:t>
            </a:r>
          </a:p>
          <a:p>
            <a:pPr lvl="1"/>
            <a:r>
              <a:rPr lang="en-US" sz="2600" b="1" dirty="0"/>
              <a:t> Feedback</a:t>
            </a:r>
          </a:p>
          <a:p>
            <a:pPr lvl="1"/>
            <a:r>
              <a:rPr lang="en-US" sz="2600" b="1" dirty="0"/>
              <a:t> Override</a:t>
            </a:r>
          </a:p>
          <a:p>
            <a:pPr lvl="1"/>
            <a:r>
              <a:rPr lang="en-US" sz="2600" b="1" dirty="0"/>
              <a:t> React</a:t>
            </a:r>
          </a:p>
          <a:p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2017FF6-B0CC-4A2F-99B7-43887639DE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593315"/>
              </p:ext>
            </p:extLst>
          </p:nvPr>
        </p:nvGraphicFramePr>
        <p:xfrm>
          <a:off x="6737248" y="3108960"/>
          <a:ext cx="1610461" cy="1585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368675" imgH="3314700" progId="MS_ClipArt_Gallery.2">
                  <p:embed/>
                </p:oleObj>
              </mc:Choice>
              <mc:Fallback>
                <p:oleObj name="Clip" r:id="rId3" imgW="3368675" imgH="3314700" progId="MS_ClipArt_Gallery.2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E2017FF6-B0CC-4A2F-99B7-43887639DE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7248" y="3108960"/>
                        <a:ext cx="1610461" cy="1585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11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r>
              <a:rPr lang="en-US" sz="2600" b="1" dirty="0"/>
              <a:t> Get:</a:t>
            </a:r>
          </a:p>
          <a:p>
            <a:endParaRPr lang="en-US" sz="2600" b="1" dirty="0"/>
          </a:p>
          <a:p>
            <a:pPr marL="0" indent="0" algn="ctr">
              <a:buNone/>
            </a:pPr>
            <a:r>
              <a:rPr lang="en-US" sz="3600" b="1" dirty="0"/>
              <a:t>EVERYONE INVOLVED</a:t>
            </a:r>
          </a:p>
          <a:p>
            <a:endParaRPr lang="en-US" sz="2600" b="1" dirty="0"/>
          </a:p>
          <a:p>
            <a:pPr marL="0" indent="0" algn="r">
              <a:buNone/>
            </a:pPr>
            <a:r>
              <a:rPr lang="en-US" sz="2600" b="1" dirty="0"/>
              <a:t>In the Budgeting Process</a:t>
            </a:r>
          </a:p>
          <a:p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5426F22-E8EE-4455-99F2-D20403BE48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51845"/>
              </p:ext>
            </p:extLst>
          </p:nvPr>
        </p:nvGraphicFramePr>
        <p:xfrm>
          <a:off x="7172960" y="1864360"/>
          <a:ext cx="297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039263" imgH="2534876" progId="MS_ClipArt_Gallery.2">
                  <p:embed/>
                </p:oleObj>
              </mc:Choice>
              <mc:Fallback>
                <p:oleObj name="Clip" r:id="rId3" imgW="4039263" imgH="2534876" progId="MS_ClipArt_Gallery.2">
                  <p:embed/>
                  <p:pic>
                    <p:nvPicPr>
                      <p:cNvPr id="931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2960" y="1864360"/>
                        <a:ext cx="2971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420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4000" b="1" dirty="0"/>
              <a:t>BUDGETS,</a:t>
            </a:r>
          </a:p>
          <a:p>
            <a:pPr marL="0" indent="0" algn="ctr">
              <a:buNone/>
            </a:pPr>
            <a:r>
              <a:rPr lang="en-US" sz="4000" b="1" dirty="0"/>
              <a:t>NOT A DOCUMENT,</a:t>
            </a:r>
          </a:p>
          <a:p>
            <a:pPr marL="0" indent="0" algn="ctr">
              <a:buNone/>
            </a:pPr>
            <a:r>
              <a:rPr lang="en-US" sz="4000" b="1" dirty="0"/>
              <a:t>A </a:t>
            </a:r>
            <a:r>
              <a:rPr lang="en-US" sz="4000" b="1" u="sng" dirty="0"/>
              <a:t>PROCESS</a:t>
            </a:r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54064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  <a:endParaRPr lang="en-US" dirty="0"/>
          </a:p>
          <a:p>
            <a:pPr algn="r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sz="2400" b="1" dirty="0"/>
              <a:t>Make Projections:</a:t>
            </a:r>
          </a:p>
          <a:p>
            <a:pPr>
              <a:defRPr/>
            </a:pPr>
            <a:endParaRPr lang="en-US" b="1" dirty="0"/>
          </a:p>
          <a:p>
            <a:pPr algn="ctr">
              <a:buFont typeface="Wingdings" pitchFamily="2" charset="2"/>
              <a:buNone/>
              <a:defRPr/>
            </a:pP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PART OF THE SYSTEM</a:t>
            </a:r>
            <a:endParaRPr lang="en-US" b="1" dirty="0"/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A806EAF4-2C30-41E3-80CB-DCF67E980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9835"/>
              </p:ext>
            </p:extLst>
          </p:nvPr>
        </p:nvGraphicFramePr>
        <p:xfrm>
          <a:off x="7426961" y="2847786"/>
          <a:ext cx="8683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69034" imgH="2189988" progId="MS_ClipArt_Gallery.2">
                  <p:embed/>
                </p:oleObj>
              </mc:Choice>
              <mc:Fallback>
                <p:oleObj name="Clip" r:id="rId3" imgW="1869034" imgH="2189988" progId="MS_ClipArt_Gallery.2">
                  <p:embed/>
                  <p:pic>
                    <p:nvPicPr>
                      <p:cNvPr id="952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961" y="2847786"/>
                        <a:ext cx="8683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769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800" b="1" dirty="0"/>
              <a:t> Projections - The Magic</a:t>
            </a:r>
          </a:p>
          <a:p>
            <a:pPr lvl="1">
              <a:defRPr/>
            </a:pPr>
            <a:r>
              <a:rPr lang="en-US" sz="2200" b="1" dirty="0"/>
              <a:t> View Current Transactions in Terms of</a:t>
            </a:r>
          </a:p>
          <a:p>
            <a:pPr marL="457200" lvl="1" indent="0">
              <a:buNone/>
              <a:defRPr/>
            </a:pPr>
            <a:r>
              <a:rPr lang="en-US" sz="2200" b="1" dirty="0"/>
              <a:t>		Year-end Results</a:t>
            </a:r>
          </a:p>
          <a:p>
            <a:pPr lvl="1">
              <a:defRPr/>
            </a:pPr>
            <a:r>
              <a:rPr lang="en-US" sz="2200" b="1" dirty="0"/>
              <a:t> A Clearer Picture</a:t>
            </a:r>
          </a:p>
          <a:p>
            <a:pPr lvl="1">
              <a:defRPr/>
            </a:pPr>
            <a:r>
              <a:rPr lang="en-US" sz="2200" b="1" dirty="0"/>
              <a:t> Achieving Goals through Projections</a:t>
            </a:r>
          </a:p>
          <a:p>
            <a:pPr lvl="1">
              <a:defRPr/>
            </a:pPr>
            <a:r>
              <a:rPr lang="en-US" sz="2200" b="1" dirty="0"/>
              <a:t> How they Work</a:t>
            </a:r>
          </a:p>
          <a:p>
            <a:pPr lvl="1">
              <a:defRPr/>
            </a:pPr>
            <a:r>
              <a:rPr lang="en-US" sz="2200" b="1" dirty="0"/>
              <a:t> Projections are Flexible Budgets in Disguise</a:t>
            </a:r>
          </a:p>
          <a:p>
            <a:pPr algn="r"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1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800" b="1" dirty="0"/>
              <a:t> </a:t>
            </a:r>
            <a:r>
              <a:rPr lang="en-US" sz="3200" b="1" dirty="0"/>
              <a:t>History - Has Its Place</a:t>
            </a:r>
            <a:endParaRPr lang="en-US" sz="2800" b="1" dirty="0"/>
          </a:p>
          <a:p>
            <a:pPr lvl="1">
              <a:defRPr/>
            </a:pPr>
            <a:r>
              <a:rPr lang="en-US" sz="2600" b="1" dirty="0"/>
              <a:t> What Role Does History Play</a:t>
            </a:r>
          </a:p>
          <a:p>
            <a:pPr lvl="2">
              <a:defRPr/>
            </a:pPr>
            <a:r>
              <a:rPr lang="en-US" sz="2400" b="1" dirty="0"/>
              <a:t> History is FREE</a:t>
            </a:r>
          </a:p>
          <a:p>
            <a:pPr lvl="2">
              <a:defRPr/>
            </a:pPr>
            <a:r>
              <a:rPr lang="en-US" sz="2400" b="1" dirty="0"/>
              <a:t> History Cannot be Changed</a:t>
            </a:r>
          </a:p>
          <a:p>
            <a:pPr lvl="1">
              <a:defRPr/>
            </a:pPr>
            <a:r>
              <a:rPr lang="en-US" sz="2600" b="1" dirty="0"/>
              <a:t> Is History a Direct Predictor of the Future</a:t>
            </a:r>
          </a:p>
          <a:p>
            <a:pPr lvl="2">
              <a:defRPr/>
            </a:pPr>
            <a:r>
              <a:rPr lang="en-US" sz="2400" b="1" dirty="0"/>
              <a:t> NO</a:t>
            </a:r>
          </a:p>
          <a:p>
            <a:pPr lvl="2">
              <a:defRPr/>
            </a:pPr>
            <a:r>
              <a:rPr lang="en-US" sz="2400" b="1" dirty="0"/>
              <a:t> Can be Misleading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32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sz="2800" b="1" dirty="0"/>
              <a:t> </a:t>
            </a:r>
          </a:p>
          <a:p>
            <a:pPr>
              <a:defRPr/>
            </a:pPr>
            <a:r>
              <a:rPr lang="en-US" sz="2800" b="1" dirty="0"/>
              <a:t> Painting the Perfect Picture Through:</a:t>
            </a:r>
          </a:p>
          <a:p>
            <a:pPr>
              <a:defRPr/>
            </a:pPr>
            <a:endParaRPr lang="en-US" sz="2800" b="1" dirty="0"/>
          </a:p>
          <a:p>
            <a:pPr marL="0" indent="0" algn="ctr">
              <a:buNone/>
              <a:defRPr/>
            </a:pPr>
            <a:r>
              <a:rPr lang="en-US" sz="4000" b="1" dirty="0"/>
              <a:t>ENHANCED REPORT DESIGN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8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189" y="1152907"/>
            <a:ext cx="6838603" cy="401853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/>
              <a:t>Part I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Behavior Based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Budget Techniques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C6A5B-26EE-0A40-BAB4-58480A12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5EB3699-77DC-4150-8CA3-1366BF5F3743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8A77C32-8399-49E0-8C64-8523A3C8ABB2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21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38522" y="1772414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sz="2800" b="1" dirty="0"/>
              <a:t> </a:t>
            </a:r>
          </a:p>
          <a:p>
            <a:pPr>
              <a:defRPr/>
            </a:pPr>
            <a:r>
              <a:rPr lang="en-US" sz="2400" b="1" dirty="0"/>
              <a:t> Time is the:</a:t>
            </a:r>
          </a:p>
          <a:p>
            <a:pPr>
              <a:defRPr/>
            </a:pPr>
            <a:endParaRPr lang="en-US" sz="2400" b="1" dirty="0"/>
          </a:p>
          <a:p>
            <a:pPr marL="0" indent="0" algn="ctr">
              <a:buNone/>
              <a:defRPr/>
            </a:pPr>
            <a:r>
              <a:rPr lang="en-US" sz="4000" b="1" dirty="0"/>
              <a:t>ENEMY</a:t>
            </a:r>
          </a:p>
          <a:p>
            <a:pPr>
              <a:defRPr/>
            </a:pPr>
            <a:endParaRPr lang="en-US" sz="2400" b="1" dirty="0"/>
          </a:p>
          <a:p>
            <a:pPr marL="0" indent="0" algn="r">
              <a:buNone/>
              <a:defRPr/>
            </a:pPr>
            <a:r>
              <a:rPr lang="en-US" sz="2400" b="1" dirty="0"/>
              <a:t>Put Time to Work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FC5BE2D7-928B-4B8D-A067-CF64CF578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261583"/>
              </p:ext>
            </p:extLst>
          </p:nvPr>
        </p:nvGraphicFramePr>
        <p:xfrm>
          <a:off x="3286761" y="4272281"/>
          <a:ext cx="1027113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65376" imgH="1865376" progId="MS_ClipArt_Gallery.2">
                  <p:embed/>
                </p:oleObj>
              </mc:Choice>
              <mc:Fallback>
                <p:oleObj name="Clip" r:id="rId3" imgW="1865376" imgH="1865376" progId="MS_ClipArt_Gallery.2">
                  <p:embed/>
                  <p:pic>
                    <p:nvPicPr>
                      <p:cNvPr id="993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761" y="4272281"/>
                        <a:ext cx="1027113" cy="102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916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sz="2800" b="1" dirty="0"/>
              <a:t> </a:t>
            </a:r>
          </a:p>
          <a:p>
            <a:pPr>
              <a:defRPr/>
            </a:pPr>
            <a:r>
              <a:rPr lang="en-US" sz="2800" b="1" dirty="0"/>
              <a:t> Political Bottom-Lines:</a:t>
            </a:r>
          </a:p>
          <a:p>
            <a:pPr>
              <a:defRPr/>
            </a:pPr>
            <a:endParaRPr lang="en-US" sz="2800" b="1" dirty="0"/>
          </a:p>
          <a:p>
            <a:pPr marL="0" indent="0" algn="ctr">
              <a:buNone/>
              <a:defRPr/>
            </a:pPr>
            <a:r>
              <a:rPr lang="en-US" sz="4000" b="1" dirty="0"/>
              <a:t>HAVE A STRATEGY </a:t>
            </a:r>
          </a:p>
          <a:p>
            <a:pPr marL="0" indent="0" algn="ctr">
              <a:buNone/>
              <a:defRPr/>
            </a:pPr>
            <a:endParaRPr lang="en-US" sz="4000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02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Results Through &gt;&gt;&gt;&gt; </a:t>
            </a:r>
            <a:br>
              <a:rPr lang="en-US" sz="3200" b="1" dirty="0"/>
            </a:br>
            <a:r>
              <a:rPr lang="en-US" sz="2800" b="1" dirty="0"/>
              <a:t>Financial Reports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continued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 marL="0" indent="0">
              <a:buNone/>
              <a:defRPr/>
            </a:pPr>
            <a:r>
              <a:rPr lang="en-US" sz="2800" b="1" dirty="0"/>
              <a:t> </a:t>
            </a:r>
          </a:p>
          <a:p>
            <a:pPr>
              <a:defRPr/>
            </a:pPr>
            <a:r>
              <a:rPr lang="en-US" sz="2800" b="1" dirty="0"/>
              <a:t> Do Not Forget the Three Secret Weapon: </a:t>
            </a:r>
          </a:p>
          <a:p>
            <a:pPr marL="0" indent="0">
              <a:buNone/>
              <a:defRPr/>
            </a:pPr>
            <a:endParaRPr lang="en-US" sz="800" b="1" dirty="0"/>
          </a:p>
          <a:p>
            <a:pPr lvl="2">
              <a:defRPr/>
            </a:pPr>
            <a:r>
              <a:rPr lang="en-US" sz="2800" b="1" dirty="0"/>
              <a:t> Monthly Budgets </a:t>
            </a:r>
          </a:p>
          <a:p>
            <a:pPr lvl="2">
              <a:defRPr/>
            </a:pPr>
            <a:r>
              <a:rPr lang="en-US" sz="2800" b="1" dirty="0"/>
              <a:t> Projections </a:t>
            </a:r>
          </a:p>
          <a:p>
            <a:pPr lvl="2">
              <a:defRPr/>
            </a:pPr>
            <a:r>
              <a:rPr lang="en-US" sz="2800" b="1" dirty="0"/>
              <a:t> Contingency Budgets </a:t>
            </a:r>
          </a:p>
          <a:p>
            <a:pPr marL="0" indent="0" algn="ctr">
              <a:buNone/>
              <a:defRPr/>
            </a:pPr>
            <a:endParaRPr lang="en-US" sz="4000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831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7910" y="258704"/>
            <a:ext cx="75228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Unlocking Results by  </a:t>
            </a:r>
            <a:br>
              <a:rPr lang="en-US" sz="3200" b="1" dirty="0"/>
            </a:br>
            <a:r>
              <a:rPr lang="en-US" sz="2800" b="1" dirty="0"/>
              <a:t>		</a:t>
            </a:r>
            <a:r>
              <a:rPr lang="en-US" sz="3200" b="1" i="1" u="sng" dirty="0"/>
              <a:t>USING</a:t>
            </a:r>
            <a:r>
              <a:rPr lang="en-US" sz="2800" b="1" dirty="0"/>
              <a:t> Budgets 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1617089-570C-44DC-8C5A-495F7DC8DB90}"/>
              </a:ext>
            </a:extLst>
          </p:cNvPr>
          <p:cNvSpPr txBox="1">
            <a:spLocks noChangeArrowheads="1"/>
          </p:cNvSpPr>
          <p:nvPr/>
        </p:nvSpPr>
        <p:spPr>
          <a:xfrm>
            <a:off x="2589212" y="1940560"/>
            <a:ext cx="8915400" cy="418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r>
              <a:rPr lang="en-US" sz="2000" dirty="0"/>
              <a:t>summary</a:t>
            </a:r>
          </a:p>
          <a:p>
            <a:pPr>
              <a:buFont typeface="Wingdings" pitchFamily="2" charset="2"/>
              <a:buNone/>
              <a:defRPr/>
            </a:pPr>
            <a:endParaRPr lang="en-US" sz="800" dirty="0"/>
          </a:p>
          <a:p>
            <a:pPr>
              <a:defRPr/>
            </a:pPr>
            <a:r>
              <a:rPr lang="en-US" sz="2800" b="1" dirty="0"/>
              <a:t> </a:t>
            </a:r>
            <a:r>
              <a:rPr lang="en-US" sz="2800" dirty="0"/>
              <a:t>The Goal: (for your Budget)</a:t>
            </a:r>
          </a:p>
          <a:p>
            <a:pPr lvl="1">
              <a:defRPr/>
            </a:pPr>
            <a:r>
              <a:rPr lang="en-US" sz="2600" dirty="0"/>
              <a:t> A </a:t>
            </a:r>
            <a:r>
              <a:rPr lang="en-US" sz="2600" b="1" u="sng" dirty="0"/>
              <a:t>WORKING</a:t>
            </a:r>
            <a:r>
              <a:rPr lang="en-US" sz="2600" dirty="0"/>
              <a:t> Budget System</a:t>
            </a:r>
          </a:p>
          <a:p>
            <a:pPr lvl="1">
              <a:defRPr/>
            </a:pPr>
            <a:r>
              <a:rPr lang="en-US" sz="2600" dirty="0"/>
              <a:t> for </a:t>
            </a:r>
            <a:r>
              <a:rPr lang="en-US" sz="2600" b="1" u="sng" dirty="0"/>
              <a:t>EVERYDAY USE</a:t>
            </a:r>
            <a:r>
              <a:rPr lang="en-US" sz="2600" dirty="0"/>
              <a:t> that</a:t>
            </a:r>
          </a:p>
          <a:p>
            <a:pPr lvl="1">
              <a:defRPr/>
            </a:pPr>
            <a:r>
              <a:rPr lang="en-US" sz="2600" dirty="0"/>
              <a:t> </a:t>
            </a:r>
            <a:r>
              <a:rPr lang="en-US" sz="2600" b="1" u="sng" dirty="0"/>
              <a:t>RAISES AWARENESS</a:t>
            </a:r>
            <a:r>
              <a:rPr lang="en-US" sz="2600" dirty="0"/>
              <a:t> which</a:t>
            </a:r>
          </a:p>
          <a:p>
            <a:pPr lvl="1">
              <a:defRPr/>
            </a:pPr>
            <a:r>
              <a:rPr lang="en-US" sz="2600" dirty="0"/>
              <a:t> </a:t>
            </a:r>
            <a:r>
              <a:rPr lang="en-US" sz="2600" b="1" u="sng" dirty="0"/>
              <a:t>CHANGES</a:t>
            </a:r>
            <a:r>
              <a:rPr lang="en-US" sz="2600" dirty="0"/>
              <a:t> Staff </a:t>
            </a:r>
            <a:r>
              <a:rPr lang="en-US" sz="2600" b="1" u="sng" dirty="0"/>
              <a:t>BEHAVIOR</a:t>
            </a:r>
            <a:r>
              <a:rPr lang="en-US" sz="2600" dirty="0"/>
              <a:t> which</a:t>
            </a:r>
          </a:p>
          <a:p>
            <a:pPr lvl="1">
              <a:defRPr/>
            </a:pPr>
            <a:r>
              <a:rPr lang="en-US" sz="2600" dirty="0"/>
              <a:t> Equals = </a:t>
            </a:r>
            <a:r>
              <a:rPr lang="en-US" sz="2600" b="1" u="sng" dirty="0"/>
              <a:t>RESULTS</a:t>
            </a:r>
          </a:p>
          <a:p>
            <a:pPr>
              <a:defRPr/>
            </a:pPr>
            <a:endParaRPr lang="en-US" sz="800" dirty="0"/>
          </a:p>
          <a:p>
            <a:pPr marL="0" indent="0">
              <a:buNone/>
              <a:defRPr/>
            </a:pPr>
            <a:endParaRPr lang="en-US" sz="4000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15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0720" y="271303"/>
            <a:ext cx="9965119" cy="1169569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OTHER BUDGET CONSIDERATIONS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3600" b="1" dirty="0"/>
              <a:t> In-Kind Contributions</a:t>
            </a:r>
          </a:p>
          <a:p>
            <a:r>
              <a:rPr lang="en-US" sz="3600" b="1" dirty="0"/>
              <a:t> Indirect Costs/Allocation of Overhead</a:t>
            </a:r>
          </a:p>
          <a:p>
            <a:r>
              <a:rPr lang="en-US" sz="3600" b="1" dirty="0"/>
              <a:t> Contingency Budgets</a:t>
            </a:r>
          </a:p>
          <a:p>
            <a:r>
              <a:rPr lang="en-US" sz="3600" b="1" dirty="0"/>
              <a:t> Cash Flow Considerations and Reports</a:t>
            </a:r>
          </a:p>
          <a:p>
            <a:r>
              <a:rPr lang="en-US" sz="3600" b="1" dirty="0"/>
              <a:t> Forecasting Methods</a:t>
            </a:r>
          </a:p>
          <a:p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936145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0720" y="271303"/>
            <a:ext cx="9965119" cy="1169569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OTHER BUDGET CONSIDERATIONS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217004" y="1440872"/>
            <a:ext cx="9558436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r>
              <a:rPr lang="en-US" sz="3600" b="1" dirty="0"/>
              <a:t> Reporting to Boards – Dashboards</a:t>
            </a:r>
          </a:p>
          <a:p>
            <a:r>
              <a:rPr lang="en-US" sz="3600" b="1" dirty="0"/>
              <a:t> Operating Reserves</a:t>
            </a:r>
          </a:p>
          <a:p>
            <a:r>
              <a:rPr lang="en-US" sz="3600" b="1" dirty="0"/>
              <a:t> Budgets and Link to Strategic Plans</a:t>
            </a:r>
          </a:p>
          <a:p>
            <a:r>
              <a:rPr lang="en-US" sz="3600" b="1" dirty="0"/>
              <a:t> Budgeting for Grants and Awards</a:t>
            </a:r>
          </a:p>
          <a:p>
            <a:r>
              <a:rPr lang="en-US" sz="3600" b="1" dirty="0"/>
              <a:t> Capital Budgets</a:t>
            </a:r>
          </a:p>
          <a:p>
            <a:r>
              <a:rPr lang="en-US" sz="3600" b="1" dirty="0"/>
              <a:t> Budgeting for Salaries</a:t>
            </a:r>
            <a:endParaRPr lang="en-US" sz="44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190542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189" y="649473"/>
            <a:ext cx="6838603" cy="499103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Part II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Form 990</a:t>
            </a:r>
            <a:br>
              <a:rPr lang="en-US" b="1" dirty="0"/>
            </a:br>
            <a:br>
              <a:rPr lang="en-US" b="1" dirty="0"/>
            </a:br>
            <a:r>
              <a:rPr lang="en-US" sz="4000" b="1" u="sng" dirty="0"/>
              <a:t>“Telling the Good Story”</a:t>
            </a:r>
            <a:br>
              <a:rPr lang="en-US" sz="4000" b="1" u="sng" dirty="0"/>
            </a:br>
            <a:br>
              <a:rPr lang="en-US" b="1" dirty="0"/>
            </a:br>
            <a:br>
              <a:rPr lang="en-US" b="1" dirty="0"/>
            </a:br>
            <a:r>
              <a:rPr lang="en-US" b="1" i="1" dirty="0">
                <a:solidFill>
                  <a:srgbClr val="00B050"/>
                </a:solidFill>
              </a:rPr>
              <a:t>Megaphone</a:t>
            </a:r>
            <a:br>
              <a:rPr lang="en-US" b="1" i="1" dirty="0">
                <a:solidFill>
                  <a:srgbClr val="00B05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for</a:t>
            </a:r>
            <a:br>
              <a:rPr lang="en-US" b="1" i="1" dirty="0">
                <a:solidFill>
                  <a:srgbClr val="00B050"/>
                </a:solidFill>
              </a:rPr>
            </a:br>
            <a:r>
              <a:rPr lang="en-US" b="1" i="1" dirty="0">
                <a:solidFill>
                  <a:srgbClr val="00B050"/>
                </a:solidFill>
              </a:rPr>
              <a:t>Pride and Accomplishment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C6A5B-26EE-0A40-BAB4-58480A12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5EB3699-77DC-4150-8CA3-1366BF5F3743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8A77C32-8399-49E0-8C64-8523A3C8ABB2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pic>
        <p:nvPicPr>
          <p:cNvPr id="4" name="Graphic 3" descr="Megaphone with solid fill">
            <a:extLst>
              <a:ext uri="{FF2B5EF4-FFF2-40B4-BE49-F238E27FC236}">
                <a16:creationId xmlns:a16="http://schemas.microsoft.com/office/drawing/2014/main" id="{558EFAA0-F65A-B51D-B2CA-93ABA5309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7416" y="4006921"/>
            <a:ext cx="1389580" cy="13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727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0843" y="520948"/>
            <a:ext cx="7793038" cy="9144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Purpose of 990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918" y="1556534"/>
            <a:ext cx="8116888" cy="446412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dirty="0"/>
              <a:t>IRS informational return to help assure that exempt organizations are in compliance and following best practices </a:t>
            </a:r>
          </a:p>
          <a:p>
            <a:pPr eaLnBrk="1" hangingPunct="1"/>
            <a:r>
              <a:rPr lang="en-US" altLang="en-US" sz="2800" dirty="0"/>
              <a:t>Moreover, a public document used by:</a:t>
            </a:r>
          </a:p>
          <a:p>
            <a:pPr lvl="1" eaLnBrk="1" hangingPunct="1"/>
            <a:r>
              <a:rPr lang="en-US" altLang="en-US" sz="2400" b="1" dirty="0"/>
              <a:t>State regulators (attorneys general)</a:t>
            </a:r>
          </a:p>
          <a:p>
            <a:pPr lvl="1" eaLnBrk="1" hangingPunct="1"/>
            <a:r>
              <a:rPr lang="en-US" altLang="en-US" sz="2400" b="1" dirty="0"/>
              <a:t>Granting organizations and contributors</a:t>
            </a:r>
          </a:p>
          <a:p>
            <a:pPr lvl="1" eaLnBrk="1" hangingPunct="1"/>
            <a:r>
              <a:rPr lang="en-US" altLang="en-US" sz="2400" b="1" dirty="0"/>
              <a:t>Watchdog and Charity Rating organizations</a:t>
            </a:r>
          </a:p>
          <a:p>
            <a:pPr lvl="1" eaLnBrk="1" hangingPunct="1"/>
            <a:r>
              <a:rPr lang="en-US" altLang="en-US" sz="2400" b="1" dirty="0"/>
              <a:t>The Press (especially useful for digging dirt!)</a:t>
            </a:r>
          </a:p>
          <a:p>
            <a:pPr lvl="1" eaLnBrk="1" hangingPunct="1"/>
            <a:r>
              <a:rPr lang="en-US" altLang="en-US" sz="2400" b="1" u="sng" dirty="0"/>
              <a:t>Anyone </a:t>
            </a:r>
            <a:r>
              <a:rPr lang="en-US" altLang="en-US" sz="2400" b="1" dirty="0"/>
              <a:t>who wants to look at you!</a:t>
            </a:r>
          </a:p>
          <a:p>
            <a:pPr eaLnBrk="1" hangingPunct="1"/>
            <a:r>
              <a:rPr lang="en-US" altLang="en-US" sz="2800" dirty="0"/>
              <a:t>Available on the internet at guidestar.org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332BA3E-B3DA-49D5-885D-0429D0000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E9127-8C86-4AD2-975D-C0873543F40F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649D74-1400-423A-8965-156A8C08B2B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23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DEA6B4-47F1-497B-BC29-2EDB49AA78FD}"/>
              </a:ext>
            </a:extLst>
          </p:cNvPr>
          <p:cNvSpPr txBox="1"/>
          <p:nvPr/>
        </p:nvSpPr>
        <p:spPr>
          <a:xfrm>
            <a:off x="1548846" y="1152907"/>
            <a:ext cx="5730628" cy="460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Form 990 is your opportunity to –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B050"/>
                </a:solidFill>
              </a:rPr>
              <a:t>Showcase your organization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00B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B050"/>
                </a:solidFill>
              </a:rPr>
              <a:t>Brag about your 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00B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B050"/>
                </a:solidFill>
              </a:rPr>
              <a:t>Talk about what’s “new”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b="1" dirty="0">
              <a:solidFill>
                <a:srgbClr val="00B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>
                <a:solidFill>
                  <a:srgbClr val="00B050"/>
                </a:solidFill>
              </a:rPr>
              <a:t>Call attention to your programs and activities </a:t>
            </a:r>
          </a:p>
        </p:txBody>
      </p:sp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A931A468-1BF8-4969-A5C1-C9A9027A3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741" y="344155"/>
            <a:ext cx="4399098" cy="569294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B07ECB-F707-4909-B938-900D9E337A19}"/>
              </a:ext>
            </a:extLst>
          </p:cNvPr>
          <p:cNvCxnSpPr/>
          <p:nvPr/>
        </p:nvCxnSpPr>
        <p:spPr>
          <a:xfrm>
            <a:off x="8727091" y="1755227"/>
            <a:ext cx="304800" cy="20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72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094D6B-1EC8-41DC-8806-B8B05988B77E}"/>
              </a:ext>
            </a:extLst>
          </p:cNvPr>
          <p:cNvSpPr txBox="1"/>
          <p:nvPr/>
        </p:nvSpPr>
        <p:spPr>
          <a:xfrm>
            <a:off x="2755852" y="787782"/>
            <a:ext cx="6994323" cy="362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Form 990 can be the ambassador for your organization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/>
              <a:t>Telling a story that is –</a:t>
            </a:r>
          </a:p>
          <a:p>
            <a:endParaRPr lang="en-US" sz="2667" b="1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Complete</a:t>
            </a:r>
          </a:p>
          <a:p>
            <a:pPr marL="1447775" lvl="2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Confident</a:t>
            </a:r>
          </a:p>
          <a:p>
            <a:pPr marL="1904975" lvl="3" indent="-38099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B050"/>
                </a:solidFill>
              </a:rPr>
              <a:t>Compelling</a:t>
            </a:r>
          </a:p>
        </p:txBody>
      </p:sp>
      <p:pic>
        <p:nvPicPr>
          <p:cNvPr id="12" name="Picture 2" descr="Image result for ambassador">
            <a:extLst>
              <a:ext uri="{FF2B5EF4-FFF2-40B4-BE49-F238E27FC236}">
                <a16:creationId xmlns:a16="http://schemas.microsoft.com/office/drawing/2014/main" id="{81A2FBD8-A172-4735-829F-5F04CED57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90" y="3512183"/>
            <a:ext cx="39540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8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Budgeting for Nonprofits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658680" y="1152907"/>
            <a:ext cx="1037525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 Adopt a:</a:t>
            </a:r>
          </a:p>
          <a:p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600" b="1" dirty="0"/>
              <a:t>User Based Budget Approach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7209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7C651B-143D-4839-8F74-EC852D6790F5}"/>
              </a:ext>
            </a:extLst>
          </p:cNvPr>
          <p:cNvSpPr txBox="1"/>
          <p:nvPr/>
        </p:nvSpPr>
        <p:spPr>
          <a:xfrm>
            <a:off x="4040188" y="882069"/>
            <a:ext cx="7620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Your </a:t>
            </a:r>
            <a:r>
              <a:rPr lang="en-US" sz="3600" b="1" i="1" dirty="0">
                <a:solidFill>
                  <a:srgbClr val="00B050"/>
                </a:solidFill>
              </a:rPr>
              <a:t>Complete</a:t>
            </a:r>
            <a:r>
              <a:rPr lang="en-US" sz="3600" b="1" dirty="0">
                <a:solidFill>
                  <a:srgbClr val="00B050"/>
                </a:solidFill>
              </a:rPr>
              <a:t> Story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800" b="1" dirty="0"/>
              <a:t>Paints a broad picture of </a:t>
            </a:r>
          </a:p>
          <a:p>
            <a:endParaRPr lang="en-US" sz="2800" b="1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Mission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Activities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Programs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Infrastructure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Financials</a:t>
            </a:r>
          </a:p>
        </p:txBody>
      </p:sp>
    </p:spTree>
    <p:extLst>
      <p:ext uri="{BB962C8B-B14F-4D97-AF65-F5344CB8AC3E}">
        <p14:creationId xmlns:p14="http://schemas.microsoft.com/office/powerpoint/2010/main" val="16915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AA5E4-DB60-4C3A-995D-545378322945}"/>
              </a:ext>
            </a:extLst>
          </p:cNvPr>
          <p:cNvSpPr txBox="1"/>
          <p:nvPr/>
        </p:nvSpPr>
        <p:spPr>
          <a:xfrm>
            <a:off x="1954468" y="528895"/>
            <a:ext cx="7620000" cy="4299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Your </a:t>
            </a:r>
            <a:r>
              <a:rPr lang="en-US" sz="3600" b="1" i="1" dirty="0">
                <a:solidFill>
                  <a:srgbClr val="00B050"/>
                </a:solidFill>
              </a:rPr>
              <a:t>Confident</a:t>
            </a:r>
            <a:r>
              <a:rPr lang="en-US" sz="3600" b="1" dirty="0">
                <a:solidFill>
                  <a:srgbClr val="00B050"/>
                </a:solidFill>
              </a:rPr>
              <a:t> Story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/>
              <a:t>Paints a broad picture of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Compliance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Best Practices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Financial Strength (or lack thereof)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Fundraising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Audits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Organizational Longevity</a:t>
            </a:r>
          </a:p>
          <a:p>
            <a:pPr lvl="1"/>
            <a:endParaRPr lang="en-US" sz="2400" dirty="0"/>
          </a:p>
        </p:txBody>
      </p:sp>
      <p:pic>
        <p:nvPicPr>
          <p:cNvPr id="8" name="Picture 2" descr="Image result for confident">
            <a:extLst>
              <a:ext uri="{FF2B5EF4-FFF2-40B4-BE49-F238E27FC236}">
                <a16:creationId xmlns:a16="http://schemas.microsoft.com/office/drawing/2014/main" id="{C599A682-5E04-4713-BE41-0F397BE1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311" y="4236235"/>
            <a:ext cx="4114135" cy="219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6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DEA43-8A0F-4995-ACE4-E9003C2FECF1}"/>
              </a:ext>
            </a:extLst>
          </p:cNvPr>
          <p:cNvSpPr txBox="1"/>
          <p:nvPr/>
        </p:nvSpPr>
        <p:spPr>
          <a:xfrm>
            <a:off x="3228464" y="1327244"/>
            <a:ext cx="7620000" cy="4442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Your </a:t>
            </a:r>
            <a:r>
              <a:rPr lang="en-US" sz="3600" b="1" i="1" dirty="0">
                <a:solidFill>
                  <a:srgbClr val="00B050"/>
                </a:solidFill>
              </a:rPr>
              <a:t>Compelling</a:t>
            </a:r>
            <a:r>
              <a:rPr lang="en-US" sz="3600" b="1" dirty="0">
                <a:solidFill>
                  <a:srgbClr val="00B050"/>
                </a:solidFill>
              </a:rPr>
              <a:t> Story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B050"/>
              </a:solidFill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800" b="1" dirty="0"/>
              <a:t>Paints a broad picture of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Mission Impact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Support and Revenue Activities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Volunteers (including Board Members)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800" b="1" dirty="0"/>
              <a:t>Brand Recognition and Trust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667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48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7057C0-EDC6-439E-B7AA-0A06470E8C51}"/>
              </a:ext>
            </a:extLst>
          </p:cNvPr>
          <p:cNvSpPr txBox="1"/>
          <p:nvPr/>
        </p:nvSpPr>
        <p:spPr>
          <a:xfrm>
            <a:off x="2108580" y="1152907"/>
            <a:ext cx="9551608" cy="302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</a:rPr>
              <a:t>Form 990 is a window to your organization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667" b="1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667" b="1" dirty="0"/>
              <a:t>It’s all about that initial impression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You only have 60 seconds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US" sz="2667" b="1" dirty="0"/>
              <a:t>Page 1 is your key to success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8" name="Picture 2" descr="https://www.nolanbranding.com/wp-content/uploads/bfi_thumb/elevator-pitch-35d8ccjarfn8y0ftolkc8w.jpg">
            <a:extLst>
              <a:ext uri="{FF2B5EF4-FFF2-40B4-BE49-F238E27FC236}">
                <a16:creationId xmlns:a16="http://schemas.microsoft.com/office/drawing/2014/main" id="{305D671E-17C5-4FC4-ACA9-D7837944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47" y="3559526"/>
            <a:ext cx="4059427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19B43-A4D1-4080-83EF-9BA151A1DFE5}"/>
              </a:ext>
            </a:extLst>
          </p:cNvPr>
          <p:cNvSpPr txBox="1"/>
          <p:nvPr/>
        </p:nvSpPr>
        <p:spPr>
          <a:xfrm>
            <a:off x="1500027" y="1152907"/>
            <a:ext cx="6678202" cy="4564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Ten Impactful Page 1 Strategies –</a:t>
            </a:r>
          </a:p>
          <a:p>
            <a:endParaRPr lang="en-US" sz="2800" b="1" dirty="0"/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Get the Name and Address “Right”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Principal Officer 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Year of Formation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Mission and Significant Activities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Board Member Independence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Total Number of Individuals Employed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Volunteers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Optics of Showing Support and Revenue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Professional Fundraising Fees/Total Fundraising Expenses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b="1" dirty="0"/>
              <a:t>The Signature from your Organization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985760" y="987951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EBAFCB-83C6-4DCC-86F1-FBB3287372E3}"/>
              </a:ext>
            </a:extLst>
          </p:cNvPr>
          <p:cNvCxnSpPr>
            <a:cxnSpLocks/>
          </p:cNvCxnSpPr>
          <p:nvPr/>
        </p:nvCxnSpPr>
        <p:spPr>
          <a:xfrm>
            <a:off x="7972061" y="1501814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C75ED9-07A0-4438-817B-22AEA14FFED1}"/>
              </a:ext>
            </a:extLst>
          </p:cNvPr>
          <p:cNvCxnSpPr>
            <a:cxnSpLocks/>
          </p:cNvCxnSpPr>
          <p:nvPr/>
        </p:nvCxnSpPr>
        <p:spPr>
          <a:xfrm>
            <a:off x="9601219" y="1766598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AAA658A-1138-4336-B167-DCED89882806}"/>
              </a:ext>
            </a:extLst>
          </p:cNvPr>
          <p:cNvCxnSpPr>
            <a:cxnSpLocks/>
          </p:cNvCxnSpPr>
          <p:nvPr/>
        </p:nvCxnSpPr>
        <p:spPr>
          <a:xfrm>
            <a:off x="7680960" y="1984651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05AB46D-EE8F-4D5F-B97B-ACEBA4012A4F}"/>
              </a:ext>
            </a:extLst>
          </p:cNvPr>
          <p:cNvCxnSpPr>
            <a:cxnSpLocks/>
          </p:cNvCxnSpPr>
          <p:nvPr/>
        </p:nvCxnSpPr>
        <p:spPr>
          <a:xfrm>
            <a:off x="7329934" y="2316473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CD12A6-C2BA-4713-8D80-C973E9D83482}"/>
              </a:ext>
            </a:extLst>
          </p:cNvPr>
          <p:cNvCxnSpPr>
            <a:cxnSpLocks/>
          </p:cNvCxnSpPr>
          <p:nvPr/>
        </p:nvCxnSpPr>
        <p:spPr>
          <a:xfrm>
            <a:off x="7299279" y="2492562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2A39BB-9D08-48C3-A81F-5E8BBED4752F}"/>
              </a:ext>
            </a:extLst>
          </p:cNvPr>
          <p:cNvCxnSpPr>
            <a:cxnSpLocks/>
          </p:cNvCxnSpPr>
          <p:nvPr/>
        </p:nvCxnSpPr>
        <p:spPr>
          <a:xfrm>
            <a:off x="7332248" y="2124406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DC1A2D-376B-4CBA-B656-8023505B5315}"/>
              </a:ext>
            </a:extLst>
          </p:cNvPr>
          <p:cNvCxnSpPr>
            <a:cxnSpLocks/>
          </p:cNvCxnSpPr>
          <p:nvPr/>
        </p:nvCxnSpPr>
        <p:spPr>
          <a:xfrm>
            <a:off x="7313914" y="3072909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15C3C8-B025-487B-8722-C3C560A8C892}"/>
              </a:ext>
            </a:extLst>
          </p:cNvPr>
          <p:cNvCxnSpPr>
            <a:cxnSpLocks/>
          </p:cNvCxnSpPr>
          <p:nvPr/>
        </p:nvCxnSpPr>
        <p:spPr>
          <a:xfrm>
            <a:off x="7262718" y="3736553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0A9215-1306-4849-8EC3-81A4E83A5663}"/>
              </a:ext>
            </a:extLst>
          </p:cNvPr>
          <p:cNvCxnSpPr>
            <a:cxnSpLocks/>
          </p:cNvCxnSpPr>
          <p:nvPr/>
        </p:nvCxnSpPr>
        <p:spPr>
          <a:xfrm>
            <a:off x="7299279" y="4752375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9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985760" y="987951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3F928E-9D7E-4980-9927-210A8E968582}"/>
              </a:ext>
            </a:extLst>
          </p:cNvPr>
          <p:cNvSpPr txBox="1"/>
          <p:nvPr/>
        </p:nvSpPr>
        <p:spPr>
          <a:xfrm>
            <a:off x="198033" y="1272872"/>
            <a:ext cx="7620000" cy="304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US" sz="3200" b="1" dirty="0">
                <a:solidFill>
                  <a:srgbClr val="00B050"/>
                </a:solidFill>
              </a:rPr>
              <a:t>Get the Name and Address Right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00B050"/>
              </a:solidFill>
            </a:endParaRP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Legal Name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DBA (Doing Business As)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Address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96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854427" y="1356107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1E05522-1AF6-4EB5-AB7F-374F312DE2C8}"/>
              </a:ext>
            </a:extLst>
          </p:cNvPr>
          <p:cNvSpPr txBox="1"/>
          <p:nvPr/>
        </p:nvSpPr>
        <p:spPr>
          <a:xfrm>
            <a:off x="731696" y="1356107"/>
            <a:ext cx="7620000" cy="3786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2"/>
            </a:pPr>
            <a:r>
              <a:rPr lang="en-US" sz="3200" b="1" dirty="0">
                <a:solidFill>
                  <a:srgbClr val="00B050"/>
                </a:solidFill>
              </a:rPr>
              <a:t>Principal Officer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667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What are the options?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The optics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Consistency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Ownership v Responsibility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667" b="1" dirty="0"/>
              <a:t>What about the address?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1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9601219" y="1777347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EFEE100-27BA-446F-93DC-7C13098202B2}"/>
              </a:ext>
            </a:extLst>
          </p:cNvPr>
          <p:cNvSpPr txBox="1"/>
          <p:nvPr/>
        </p:nvSpPr>
        <p:spPr>
          <a:xfrm>
            <a:off x="608553" y="1532611"/>
            <a:ext cx="7138162" cy="296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3"/>
            </a:pPr>
            <a:r>
              <a:rPr lang="en-US" sz="3200" b="1" dirty="0">
                <a:solidFill>
                  <a:srgbClr val="00B050"/>
                </a:solidFill>
              </a:rPr>
              <a:t>Year of Formation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667" b="1" dirty="0"/>
          </a:p>
          <a:p>
            <a:pPr marL="761958" indent="-457189">
              <a:buFont typeface="Arial" panose="020B0604020202020204" pitchFamily="34" charset="0"/>
              <a:buChar char="•"/>
            </a:pPr>
            <a:r>
              <a:rPr lang="en-US" sz="2667" b="1" dirty="0"/>
              <a:t>Consider the beginning:  Is it correct?</a:t>
            </a:r>
          </a:p>
          <a:p>
            <a:pPr marL="761958" indent="-457189">
              <a:buFont typeface="Arial" panose="020B0604020202020204" pitchFamily="34" charset="0"/>
              <a:buChar char="•"/>
            </a:pPr>
            <a:r>
              <a:rPr lang="en-US" sz="2667" b="1" dirty="0"/>
              <a:t>What is the history and origin</a:t>
            </a:r>
          </a:p>
          <a:p>
            <a:pPr marL="761958" indent="-457189">
              <a:buFont typeface="Arial" panose="020B0604020202020204" pitchFamily="34" charset="0"/>
              <a:buChar char="•"/>
            </a:pPr>
            <a:r>
              <a:rPr lang="en-US" sz="2667" b="1" dirty="0"/>
              <a:t>Schedule O to explain history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66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306897" y="1941734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9C9EE8-20FC-43CE-BB08-7FEA529B8ACC}"/>
              </a:ext>
            </a:extLst>
          </p:cNvPr>
          <p:cNvSpPr txBox="1"/>
          <p:nvPr/>
        </p:nvSpPr>
        <p:spPr>
          <a:xfrm>
            <a:off x="142597" y="1317863"/>
            <a:ext cx="78500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4"/>
            </a:pPr>
            <a:r>
              <a:rPr lang="en-US" sz="3200" b="1" dirty="0">
                <a:solidFill>
                  <a:srgbClr val="00B050"/>
                </a:solidFill>
              </a:rPr>
              <a:t>Mission and Significant Activities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761958" indent="-457189">
              <a:buFont typeface="Arial" panose="020B0604020202020204" pitchFamily="34" charset="0"/>
              <a:buChar char="•"/>
            </a:pPr>
            <a:r>
              <a:rPr lang="en-US" sz="2400" b="1" dirty="0"/>
              <a:t>Three opportunities to list on Form 990</a:t>
            </a:r>
          </a:p>
          <a:p>
            <a:pPr marL="137154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Page 1 – Short and impactful</a:t>
            </a:r>
          </a:p>
          <a:p>
            <a:pPr marL="137154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Page 2 – Formal mission statement</a:t>
            </a:r>
          </a:p>
          <a:p>
            <a:pPr marL="137154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Sch. O – Complete mission description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75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317171" y="2219136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F65F62E-FA8A-45D1-9E1A-66B9C01D16A1}"/>
              </a:ext>
            </a:extLst>
          </p:cNvPr>
          <p:cNvSpPr txBox="1"/>
          <p:nvPr/>
        </p:nvSpPr>
        <p:spPr>
          <a:xfrm>
            <a:off x="153662" y="1248436"/>
            <a:ext cx="7051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5"/>
            </a:pPr>
            <a:r>
              <a:rPr lang="en-US" sz="3200" b="1" dirty="0">
                <a:solidFill>
                  <a:srgbClr val="00B050"/>
                </a:solidFill>
              </a:rPr>
              <a:t>Board Member Independence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Number of voting members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Number of independent voting members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What if Lines 3 and 4 are different?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57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 WHAT’S WRONG WITH BUDGETS TODAY???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 Conceptually </a:t>
            </a:r>
          </a:p>
          <a:p>
            <a:endParaRPr lang="en-US" sz="3200" b="1" dirty="0"/>
          </a:p>
          <a:p>
            <a:pPr lvl="1"/>
            <a:r>
              <a:rPr lang="en-US" sz="3000" b="1" dirty="0"/>
              <a:t> Budgets are most often viewed as an end product or as a static document</a:t>
            </a:r>
          </a:p>
          <a:p>
            <a:pPr lvl="1"/>
            <a:endParaRPr lang="en-US" sz="3000" b="1" dirty="0"/>
          </a:p>
          <a:p>
            <a:pPr lvl="2"/>
            <a:r>
              <a:rPr lang="en-US" sz="2800" b="1" dirty="0"/>
              <a:t> </a:t>
            </a:r>
            <a:r>
              <a:rPr lang="en-US" sz="3000" b="1" dirty="0"/>
              <a:t>This view point is 180 degrees in the wrong direction</a:t>
            </a: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graphicFrame>
        <p:nvGraphicFramePr>
          <p:cNvPr id="8" name="Object 2052">
            <a:extLst>
              <a:ext uri="{FF2B5EF4-FFF2-40B4-BE49-F238E27FC236}">
                <a16:creationId xmlns:a16="http://schemas.microsoft.com/office/drawing/2014/main" id="{FC26D9DA-89EE-4DEB-AF7B-57A7BFFE43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705806"/>
              </p:ext>
            </p:extLst>
          </p:nvPr>
        </p:nvGraphicFramePr>
        <p:xfrm>
          <a:off x="2095242" y="4098543"/>
          <a:ext cx="85407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638677" imgH="3468986" progId="MS_ClipArt_Gallery.5">
                  <p:embed/>
                </p:oleObj>
              </mc:Choice>
              <mc:Fallback>
                <p:oleObj name="Clip" r:id="rId3" imgW="1638677" imgH="3468986" progId="MS_ClipArt_Gallery.5">
                  <p:embed/>
                  <p:pic>
                    <p:nvPicPr>
                      <p:cNvPr id="112644" name="Object 20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242" y="4098543"/>
                        <a:ext cx="854075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56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221013" y="2321878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B7D372-8C9F-45A3-BB1A-0AA4364A973F}"/>
              </a:ext>
            </a:extLst>
          </p:cNvPr>
          <p:cNvSpPr txBox="1"/>
          <p:nvPr/>
        </p:nvSpPr>
        <p:spPr>
          <a:xfrm>
            <a:off x="1348980" y="1228397"/>
            <a:ext cx="5597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6"/>
            </a:pPr>
            <a:r>
              <a:rPr lang="en-US" sz="3200" b="1" dirty="0">
                <a:solidFill>
                  <a:srgbClr val="00B050"/>
                </a:solidFill>
              </a:rPr>
              <a:t>Total Number of Individuals Employed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W-2 based </a:t>
            </a:r>
          </a:p>
          <a:p>
            <a:pPr marL="2285943" lvl="3" indent="-457189">
              <a:buFont typeface="Arial" panose="020B0604020202020204" pitchFamily="34" charset="0"/>
              <a:buChar char="•"/>
            </a:pPr>
            <a:r>
              <a:rPr lang="en-US" sz="2400" b="1" dirty="0"/>
              <a:t>Fiscal Year vs. Calendar 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Staff turnover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Interns &amp; Temporary Workers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4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153036" y="2383523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1F54A2-1FF2-439E-A002-8F333130BC51}"/>
              </a:ext>
            </a:extLst>
          </p:cNvPr>
          <p:cNvSpPr txBox="1"/>
          <p:nvPr/>
        </p:nvSpPr>
        <p:spPr>
          <a:xfrm>
            <a:off x="608554" y="1567051"/>
            <a:ext cx="62520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7"/>
            </a:pPr>
            <a:r>
              <a:rPr lang="en-US" sz="3200" b="1" dirty="0">
                <a:solidFill>
                  <a:srgbClr val="00B050"/>
                </a:solidFill>
              </a:rPr>
              <a:t>Total Number of Volunteers</a:t>
            </a:r>
          </a:p>
          <a:p>
            <a:pPr marL="1600160" lvl="2" indent="-38099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00160" lvl="2" indent="-380990">
              <a:buFont typeface="Arial" panose="020B0604020202020204" pitchFamily="34" charset="0"/>
              <a:buChar char="•"/>
            </a:pPr>
            <a:r>
              <a:rPr lang="en-US" sz="2400" b="1" dirty="0"/>
              <a:t>Who is a volunteer?</a:t>
            </a:r>
          </a:p>
          <a:p>
            <a:pPr marL="1600160" lvl="2" indent="-380990">
              <a:buFont typeface="Arial" panose="020B0604020202020204" pitchFamily="34" charset="0"/>
              <a:buChar char="•"/>
            </a:pPr>
            <a:r>
              <a:rPr lang="en-US" sz="2400" b="1" dirty="0"/>
              <a:t>Documentation and record keeping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66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57170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050295" y="2935488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3F0F40D-EC98-4CC8-882E-8435F1335217}"/>
              </a:ext>
            </a:extLst>
          </p:cNvPr>
          <p:cNvSpPr txBox="1"/>
          <p:nvPr/>
        </p:nvSpPr>
        <p:spPr>
          <a:xfrm>
            <a:off x="697825" y="1545903"/>
            <a:ext cx="59627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8"/>
            </a:pPr>
            <a:r>
              <a:rPr lang="en-US" sz="3200" b="1" dirty="0">
                <a:solidFill>
                  <a:srgbClr val="00B050"/>
                </a:solidFill>
              </a:rPr>
              <a:t>Optics of Showing Support and Revenue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Contributions, gifts, grants, etc. 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Program service revenue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Are You Satisfied With the Presentation?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b="1" u="sng" dirty="0">
              <a:highlight>
                <a:srgbClr val="FFFF00"/>
              </a:highlight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490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16073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085394" y="3429000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AEF0C4A-8C5E-4A2D-8183-7AAFAAE99808}"/>
              </a:ext>
            </a:extLst>
          </p:cNvPr>
          <p:cNvSpPr txBox="1"/>
          <p:nvPr/>
        </p:nvSpPr>
        <p:spPr>
          <a:xfrm>
            <a:off x="814606" y="1658697"/>
            <a:ext cx="67273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9"/>
            </a:pPr>
            <a:r>
              <a:rPr lang="en-US" sz="3200" b="1" dirty="0">
                <a:solidFill>
                  <a:srgbClr val="00B050"/>
                </a:solidFill>
              </a:rPr>
              <a:t>Professional Fundraising Fees/Total Fundraising Expenses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What are we disclosing?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Why does it matter?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5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C67D08-EADA-41D7-A311-434A698E9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16073"/>
            <a:ext cx="4399098" cy="56929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103DB8-BC95-4E32-A949-4833AB049458}"/>
              </a:ext>
            </a:extLst>
          </p:cNvPr>
          <p:cNvCxnSpPr>
            <a:cxnSpLocks/>
          </p:cNvCxnSpPr>
          <p:nvPr/>
        </p:nvCxnSpPr>
        <p:spPr>
          <a:xfrm>
            <a:off x="7040021" y="4620802"/>
            <a:ext cx="497269" cy="3681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E8C88F6-0444-483F-8826-5D7C2B69FF53}"/>
              </a:ext>
            </a:extLst>
          </p:cNvPr>
          <p:cNvSpPr txBox="1"/>
          <p:nvPr/>
        </p:nvSpPr>
        <p:spPr>
          <a:xfrm>
            <a:off x="590962" y="1615942"/>
            <a:ext cx="70028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indent="-609585">
              <a:buFont typeface="+mj-lt"/>
              <a:buAutoNum type="arabicPeriod" startAt="10"/>
            </a:pPr>
            <a:r>
              <a:rPr lang="en-US" sz="3200" b="1" dirty="0">
                <a:solidFill>
                  <a:srgbClr val="00B050"/>
                </a:solidFill>
              </a:rPr>
              <a:t> Signature of Your Organization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Consider alignment with Principal Officer</a:t>
            </a:r>
          </a:p>
          <a:p>
            <a:pPr marL="1676358" lvl="2" indent="-457189">
              <a:buFont typeface="Arial" panose="020B0604020202020204" pitchFamily="34" charset="0"/>
              <a:buChar char="•"/>
            </a:pPr>
            <a:r>
              <a:rPr lang="en-US" sz="2400" b="1" dirty="0"/>
              <a:t>Ownership and Responsibility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990575" lvl="1" indent="-38099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44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8D3A-0859-4BA5-850C-C4DFC0CC355C}"/>
              </a:ext>
            </a:extLst>
          </p:cNvPr>
          <p:cNvSpPr txBox="1"/>
          <p:nvPr/>
        </p:nvSpPr>
        <p:spPr>
          <a:xfrm>
            <a:off x="1643865" y="1330048"/>
            <a:ext cx="100608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</a:rPr>
              <a:t>Other Considerations in Form 990 </a:t>
            </a:r>
          </a:p>
          <a:p>
            <a:pPr algn="ctr"/>
            <a:endParaRPr lang="en-US" sz="4000" b="1" dirty="0">
              <a:solidFill>
                <a:srgbClr val="00B050"/>
              </a:solidFill>
            </a:endParaRPr>
          </a:p>
          <a:p>
            <a:pPr algn="ctr"/>
            <a:r>
              <a:rPr lang="en-US" sz="4000" b="1" dirty="0"/>
              <a:t>that Do Not Impact Page 1 </a:t>
            </a:r>
          </a:p>
          <a:p>
            <a:pPr algn="ctr"/>
            <a:endParaRPr lang="en-US" sz="4000" b="1" dirty="0">
              <a:solidFill>
                <a:srgbClr val="00B050"/>
              </a:solidFill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But are Highly Visible and Attract Great Attention</a:t>
            </a:r>
          </a:p>
          <a:p>
            <a:pPr algn="ctr"/>
            <a:endParaRPr lang="en-US" sz="3200" b="1" dirty="0">
              <a:solidFill>
                <a:srgbClr val="00B050"/>
              </a:solidFill>
            </a:endParaRPr>
          </a:p>
          <a:p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9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8D3A-0859-4BA5-850C-C4DFC0CC355C}"/>
              </a:ext>
            </a:extLst>
          </p:cNvPr>
          <p:cNvSpPr txBox="1"/>
          <p:nvPr/>
        </p:nvSpPr>
        <p:spPr>
          <a:xfrm>
            <a:off x="2100750" y="621131"/>
            <a:ext cx="96142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The search for perfection and getting it –</a:t>
            </a:r>
          </a:p>
          <a:p>
            <a:endParaRPr lang="en-US" sz="1000" b="1" dirty="0"/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400" b="1" dirty="0"/>
              <a:t>Right:  Compliance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400" b="1" dirty="0"/>
              <a:t>Understandable:  Disclosure</a:t>
            </a:r>
          </a:p>
          <a:p>
            <a:pPr marL="838190" lvl="1" indent="-380990">
              <a:buFont typeface="Arial" panose="020B0604020202020204" pitchFamily="34" charset="0"/>
              <a:buChar char="•"/>
            </a:pPr>
            <a:r>
              <a:rPr lang="en-US" sz="2400" b="1" dirty="0"/>
              <a:t>On Message:  Mission, Brand Statement &amp; Messaging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b="1" dirty="0"/>
          </a:p>
          <a:p>
            <a:r>
              <a:rPr lang="en-US" sz="3200" b="1" dirty="0">
                <a:solidFill>
                  <a:srgbClr val="C00000"/>
                </a:solidFill>
              </a:rPr>
              <a:t>The challenge lies on pages –</a:t>
            </a:r>
          </a:p>
          <a:p>
            <a:endParaRPr lang="en-US" sz="1050" b="1" dirty="0"/>
          </a:p>
          <a:p>
            <a:pPr marL="914389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Page 2 – Statement of Program Service Accomplishments</a:t>
            </a:r>
          </a:p>
          <a:p>
            <a:pPr marL="914389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Page 6 – Governance Management Disclosures</a:t>
            </a:r>
          </a:p>
          <a:p>
            <a:pPr marL="914389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Page 7 - Compensation</a:t>
            </a:r>
          </a:p>
        </p:txBody>
      </p:sp>
      <p:pic>
        <p:nvPicPr>
          <p:cNvPr id="8" name="Picture 2" descr="http://yahsyeladeem.com/wp-content/uploads/2015/02/perfect-10-copy.jpg">
            <a:extLst>
              <a:ext uri="{FF2B5EF4-FFF2-40B4-BE49-F238E27FC236}">
                <a16:creationId xmlns:a16="http://schemas.microsoft.com/office/drawing/2014/main" id="{BF682937-0D61-4425-8166-05CB3A54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540" y="4366792"/>
            <a:ext cx="2842517" cy="187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F5030C-2FA1-41FF-BACE-4CDE35EFF85B}"/>
              </a:ext>
            </a:extLst>
          </p:cNvPr>
          <p:cNvSpPr txBox="1"/>
          <p:nvPr/>
        </p:nvSpPr>
        <p:spPr>
          <a:xfrm>
            <a:off x="531812" y="1235280"/>
            <a:ext cx="5384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Statement of Program Service Accomplishments</a:t>
            </a: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Briefly describe the organization’s mission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Significant program activities not listed last year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Significant changes or cessations of programs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Three largest programs and their accomplishments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90CA4-3E72-449A-B4C9-CE0CBE696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56" y="1184619"/>
            <a:ext cx="63286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AFF8AF-263F-4A89-8CFA-7AC777093375}"/>
              </a:ext>
            </a:extLst>
          </p:cNvPr>
          <p:cNvSpPr txBox="1"/>
          <p:nvPr/>
        </p:nvSpPr>
        <p:spPr>
          <a:xfrm>
            <a:off x="508000" y="1274998"/>
            <a:ext cx="5588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Governing Body &amp; Management</a:t>
            </a: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Voting &amp; independent board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Delegation of management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Significant changes to governing documents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Significant diversion of assets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Documentation of meetings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Hard to reach board members and employees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482F79-262B-483F-9F7D-0EECBD35F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60" y="1394847"/>
            <a:ext cx="61071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6213EE-8413-4C05-9C8B-9996953F39A6}"/>
              </a:ext>
            </a:extLst>
          </p:cNvPr>
          <p:cNvSpPr txBox="1"/>
          <p:nvPr/>
        </p:nvSpPr>
        <p:spPr>
          <a:xfrm>
            <a:off x="1414926" y="1551563"/>
            <a:ext cx="45285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Policies</a:t>
            </a: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Chapters, branches, etc.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Form 990 review process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Conflict of interest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Whistleblower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Document retention &amp; destruction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Compensation review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Joint venture</a:t>
            </a:r>
          </a:p>
        </p:txBody>
      </p:sp>
      <p:pic>
        <p:nvPicPr>
          <p:cNvPr id="8" name="Picture 4" descr="Image result for if you didn't write it down it didn't happen">
            <a:extLst>
              <a:ext uri="{FF2B5EF4-FFF2-40B4-BE49-F238E27FC236}">
                <a16:creationId xmlns:a16="http://schemas.microsoft.com/office/drawing/2014/main" id="{4E7B0880-E8D2-4E86-8FA5-53E49447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274" y="3429000"/>
            <a:ext cx="2391019" cy="27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975912-F977-4478-8700-ADC672B99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5914"/>
            <a:ext cx="594156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 NEW PERSPECTIVE ON BUDGETING!!!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 First Step</a:t>
            </a:r>
          </a:p>
          <a:p>
            <a:endParaRPr lang="en-US" sz="3200" b="1" dirty="0"/>
          </a:p>
          <a:p>
            <a:pPr lvl="1"/>
            <a:r>
              <a:rPr lang="en-US" sz="3000" b="1" dirty="0"/>
              <a:t> View budgeting backwards</a:t>
            </a:r>
          </a:p>
          <a:p>
            <a:pPr lvl="1"/>
            <a:endParaRPr lang="en-US" sz="3000" b="1" dirty="0"/>
          </a:p>
          <a:p>
            <a:pPr lvl="2">
              <a:buFont typeface="Wingdings 3" panose="05040102010807070707" pitchFamily="18" charset="2"/>
              <a:buChar char=""/>
            </a:pPr>
            <a:r>
              <a:rPr lang="en-US" sz="2800" b="1" dirty="0"/>
              <a:t> Teach the importance of how to </a:t>
            </a:r>
            <a:r>
              <a:rPr lang="en-US" sz="2800" b="1" u="sng" dirty="0"/>
              <a:t>use</a:t>
            </a:r>
            <a:r>
              <a:rPr lang="en-US" sz="2800" b="1" dirty="0"/>
              <a:t> a budget before how to build a budget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0208132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76F8E5-1A52-4619-AC6A-B84FA13307D3}"/>
              </a:ext>
            </a:extLst>
          </p:cNvPr>
          <p:cNvSpPr txBox="1"/>
          <p:nvPr/>
        </p:nvSpPr>
        <p:spPr>
          <a:xfrm>
            <a:off x="618827" y="1295906"/>
            <a:ext cx="568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Disclosure</a:t>
            </a:r>
            <a:endParaRPr lang="en-US" sz="2400" b="1" dirty="0">
              <a:solidFill>
                <a:srgbClr val="00B050"/>
              </a:solidFill>
            </a:endParaRP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States where we file our 990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Public inspection requirement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Other publicly available information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Person in possession of our books and records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93045-83E0-41B9-B10E-EA60B4E7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800"/>
            <a:ext cx="605589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1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89C1E-4B2A-4040-89EE-74805908941C}"/>
              </a:ext>
            </a:extLst>
          </p:cNvPr>
          <p:cNvSpPr txBox="1"/>
          <p:nvPr/>
        </p:nvSpPr>
        <p:spPr>
          <a:xfrm>
            <a:off x="531812" y="1228397"/>
            <a:ext cx="568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Compensation</a:t>
            </a: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Who should be listed?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What am I?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Average hours per week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Remuneration (aka the gossip columns)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6FF866-578C-4626-B2CB-2BBEAEFA1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68" y="1423778"/>
            <a:ext cx="5729371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BF3071-775C-41C8-A46B-09C81F1D231B}"/>
              </a:ext>
            </a:extLst>
          </p:cNvPr>
          <p:cNvSpPr txBox="1">
            <a:spLocks noChangeArrowheads="1"/>
          </p:cNvSpPr>
          <p:nvPr/>
        </p:nvSpPr>
        <p:spPr>
          <a:xfrm>
            <a:off x="1698909" y="1031086"/>
            <a:ext cx="10365036" cy="47958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i="1" dirty="0"/>
              <a:t>Part VII, Section A</a:t>
            </a:r>
            <a:r>
              <a:rPr lang="en-US" altLang="en-US" sz="2400" b="1" dirty="0"/>
              <a:t> Officers, Directors, Trustees, Key Employees and Highest Compensated Employees</a:t>
            </a:r>
          </a:p>
          <a:p>
            <a:pPr lvl="1">
              <a:lnSpc>
                <a:spcPct val="90000"/>
              </a:lnSpc>
            </a:pPr>
            <a:r>
              <a:rPr lang="en-US" altLang="en-US" b="1" dirty="0"/>
              <a:t>To be included:</a:t>
            </a:r>
          </a:p>
          <a:p>
            <a:pPr lvl="2">
              <a:lnSpc>
                <a:spcPct val="90000"/>
              </a:lnSpc>
            </a:pPr>
            <a:r>
              <a:rPr lang="en-US" altLang="en-US" sz="2333" b="1" dirty="0"/>
              <a:t>All current officers, directors, and trustees regardless of compensation level</a:t>
            </a:r>
          </a:p>
          <a:p>
            <a:pPr lvl="2">
              <a:lnSpc>
                <a:spcPct val="90000"/>
              </a:lnSpc>
            </a:pPr>
            <a:r>
              <a:rPr lang="en-US" altLang="en-US" sz="2333" b="1" dirty="0"/>
              <a:t>All key employees who received reportable compensation greater than $150,000</a:t>
            </a:r>
          </a:p>
          <a:p>
            <a:pPr lvl="2">
              <a:lnSpc>
                <a:spcPct val="90000"/>
              </a:lnSpc>
            </a:pPr>
            <a:r>
              <a:rPr lang="en-US" altLang="en-US" sz="2333" b="1" dirty="0"/>
              <a:t>The organization’s five current highest compensated employees (other than current officers, directors and key employees) who received reportable compensation of more than $100,000 </a:t>
            </a:r>
          </a:p>
          <a:p>
            <a:pPr lvl="2">
              <a:lnSpc>
                <a:spcPct val="90000"/>
              </a:lnSpc>
            </a:pPr>
            <a:r>
              <a:rPr lang="en-US" altLang="en-US" sz="2333" b="1" dirty="0"/>
              <a:t>All former officers and key employees who received more than $100,000</a:t>
            </a:r>
          </a:p>
          <a:p>
            <a:pPr lvl="2">
              <a:lnSpc>
                <a:spcPct val="90000"/>
              </a:lnSpc>
            </a:pPr>
            <a:r>
              <a:rPr lang="en-US" altLang="en-US" sz="2333" b="1" dirty="0"/>
              <a:t>Former directors and trustees that received, in the capacity of a former director or trustee, more than $10,000</a:t>
            </a:r>
          </a:p>
        </p:txBody>
      </p:sp>
    </p:spTree>
    <p:extLst>
      <p:ext uri="{BB962C8B-B14F-4D97-AF65-F5344CB8AC3E}">
        <p14:creationId xmlns:p14="http://schemas.microsoft.com/office/powerpoint/2010/main" val="13621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16F28C-C697-4D54-BE67-7D22968437BB}"/>
              </a:ext>
            </a:extLst>
          </p:cNvPr>
          <p:cNvSpPr txBox="1">
            <a:spLocks noChangeArrowheads="1"/>
          </p:cNvSpPr>
          <p:nvPr/>
        </p:nvSpPr>
        <p:spPr>
          <a:xfrm>
            <a:off x="1475683" y="1124286"/>
            <a:ext cx="10521108" cy="4907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i="1" dirty="0"/>
              <a:t>Part VII, Section A</a:t>
            </a:r>
            <a:r>
              <a:rPr lang="en-US" altLang="en-US" b="1" dirty="0"/>
              <a:t>, continued</a:t>
            </a:r>
          </a:p>
          <a:p>
            <a:pPr lvl="1"/>
            <a:r>
              <a:rPr lang="en-US" altLang="en-US" b="1" dirty="0"/>
              <a:t>Information to be provided:</a:t>
            </a:r>
          </a:p>
          <a:p>
            <a:pPr lvl="2"/>
            <a:r>
              <a:rPr lang="en-US" altLang="en-US" sz="2333" b="1" dirty="0"/>
              <a:t> Name and title</a:t>
            </a:r>
          </a:p>
          <a:p>
            <a:pPr lvl="2"/>
            <a:r>
              <a:rPr lang="en-US" altLang="en-US" sz="2333" b="1" dirty="0"/>
              <a:t> Average hours per week</a:t>
            </a:r>
          </a:p>
          <a:p>
            <a:pPr lvl="2"/>
            <a:r>
              <a:rPr lang="en-US" altLang="en-US" sz="2333" b="1" dirty="0"/>
              <a:t> Position (check all that apply as listed on the form)</a:t>
            </a:r>
          </a:p>
          <a:p>
            <a:pPr lvl="2"/>
            <a:r>
              <a:rPr lang="en-US" altLang="en-US" sz="2333" b="1" dirty="0"/>
              <a:t> Reportable compensation from the organization (W-2/1099-MISC)</a:t>
            </a:r>
          </a:p>
          <a:p>
            <a:pPr lvl="2"/>
            <a:r>
              <a:rPr lang="en-US" altLang="en-US" sz="2333" b="1" dirty="0"/>
              <a:t> Reportable compensation from related organizations (W-2/1099-MISC)</a:t>
            </a:r>
          </a:p>
          <a:p>
            <a:pPr lvl="2"/>
            <a:r>
              <a:rPr lang="en-US" altLang="en-US" sz="2333" b="1" dirty="0"/>
              <a:t> Estimated amount of other compensation from the organization and related organizations</a:t>
            </a:r>
          </a:p>
        </p:txBody>
      </p:sp>
    </p:spTree>
    <p:extLst>
      <p:ext uri="{BB962C8B-B14F-4D97-AF65-F5344CB8AC3E}">
        <p14:creationId xmlns:p14="http://schemas.microsoft.com/office/powerpoint/2010/main" val="4923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D66C6-B6BD-4771-BE38-EE316CF7A06C}"/>
              </a:ext>
            </a:extLst>
          </p:cNvPr>
          <p:cNvSpPr txBox="1"/>
          <p:nvPr/>
        </p:nvSpPr>
        <p:spPr>
          <a:xfrm>
            <a:off x="3542139" y="1833373"/>
            <a:ext cx="655735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3200" b="1" dirty="0">
                <a:solidFill>
                  <a:srgbClr val="00B050"/>
                </a:solidFill>
              </a:rPr>
              <a:t>Independent Contractors </a:t>
            </a:r>
          </a:p>
          <a:p>
            <a:endParaRPr lang="en-US" sz="10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Five highest compensated contractors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Total number of contractors </a:t>
            </a:r>
          </a:p>
        </p:txBody>
      </p:sp>
    </p:spTree>
    <p:extLst>
      <p:ext uri="{BB962C8B-B14F-4D97-AF65-F5344CB8AC3E}">
        <p14:creationId xmlns:p14="http://schemas.microsoft.com/office/powerpoint/2010/main" val="36020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7C68DFB-3E90-4E18-B643-F51E6828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32FE04-4A97-FB47-9B94-FEFBFDEB5E3A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178CD1-0B9A-47DB-B379-0F44DB8983BD}"/>
              </a:ext>
            </a:extLst>
          </p:cNvPr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SE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– Sustainability Education 4 Nonprofits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46242CF5-46EF-4A9B-87C2-9F03ADE09F5A}"/>
              </a:ext>
            </a:extLst>
          </p:cNvPr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FS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N – 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Fiscal Strategies 4 Nonprofits, LLC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A5301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FC356-2AC6-4AAB-9A22-A11B7C0A3487}"/>
              </a:ext>
            </a:extLst>
          </p:cNvPr>
          <p:cNvSpPr txBox="1"/>
          <p:nvPr/>
        </p:nvSpPr>
        <p:spPr>
          <a:xfrm>
            <a:off x="2632563" y="1152907"/>
            <a:ext cx="46815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Does your Form 990 –</a:t>
            </a:r>
          </a:p>
          <a:p>
            <a:endParaRPr lang="en-US" sz="24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Tell a good, strong story?</a:t>
            </a:r>
          </a:p>
          <a:p>
            <a:pPr marL="609584" lvl="1"/>
            <a:endParaRPr lang="en-US" sz="1000" b="1" dirty="0"/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Complete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Confident</a:t>
            </a:r>
          </a:p>
          <a:p>
            <a:pPr marL="1066773" lvl="1" indent="-457189">
              <a:buFont typeface="Arial" panose="020B0604020202020204" pitchFamily="34" charset="0"/>
              <a:buChar char="•"/>
            </a:pPr>
            <a:r>
              <a:rPr lang="en-US" sz="2400" b="1" dirty="0"/>
              <a:t>Compelling</a:t>
            </a:r>
          </a:p>
          <a:p>
            <a:endParaRPr lang="en-US" sz="24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Make a Good First Impression?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400" b="1" dirty="0"/>
              <a:t>Megaphone for Pride and Accomplishment? 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42D0BFAE-1CDC-4EE0-AF59-0D05D5D7F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305" y="416073"/>
            <a:ext cx="4399098" cy="569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7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1120" y="2255520"/>
            <a:ext cx="9885750" cy="445008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b="1" i="1" u="sng" dirty="0"/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i="1" u="sng" dirty="0"/>
              <a:t>Nonprofit Organization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altLang="en-US" sz="2800" b="1" i="1" u="sng" dirty="0"/>
              <a:t>Key Financial Management Components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8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September 29, 2022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b="1" dirty="0"/>
              <a:t>Speaker:   </a:t>
            </a:r>
            <a:r>
              <a:rPr lang="en-US" altLang="en-US" b="1" u="sng" dirty="0"/>
              <a:t>A. Michael Gellman, CPA, CGMA, CFSO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Fiscal Strategies 4 Nonprofits, LLC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b="1" dirty="0"/>
              <a:t>Sustainability Education 4 Nonprofits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hlinkClick r:id="rId3"/>
              </a:rPr>
              <a:t>mgellman@fiscalstrategies4nonprofits.com</a:t>
            </a:r>
            <a:r>
              <a:rPr lang="en-US" altLang="en-US" sz="1300" b="1" dirty="0"/>
              <a:t> </a:t>
            </a:r>
          </a:p>
          <a:p>
            <a:pPr lvl="1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500" b="1" dirty="0">
                <a:hlinkClick r:id="rId4"/>
              </a:rPr>
              <a:t>www.se4nonprofits.com</a:t>
            </a:r>
            <a:r>
              <a:rPr lang="en-US" altLang="en-US" sz="1500" b="1" dirty="0"/>
              <a:t> 	</a:t>
            </a:r>
            <a:r>
              <a:rPr lang="en-US" altLang="en-US" sz="1500" b="1" dirty="0">
                <a:hlinkClick r:id="rId4"/>
              </a:rPr>
              <a:t>www.fiscalstrategies4nonprofits.com</a:t>
            </a:r>
            <a:endParaRPr lang="en-US" altLang="en-US" sz="1500" b="1" dirty="0"/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b="1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600" b="1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402999" y="6315075"/>
            <a:ext cx="512839" cy="48577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DF0F1B-4B15-451D-831C-C640EE7DDA24}" type="slidenum">
              <a:rPr lang="en-US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60B092-2656-4A13-A0B1-DBADB010673A}"/>
              </a:ext>
            </a:extLst>
          </p:cNvPr>
          <p:cNvSpPr/>
          <p:nvPr/>
        </p:nvSpPr>
        <p:spPr>
          <a:xfrm>
            <a:off x="0" y="1371600"/>
            <a:ext cx="1414710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FS</a:t>
            </a:r>
            <a:r>
              <a:rPr lang="en-US" altLang="en-US" sz="900" b="1" dirty="0"/>
              <a:t>4</a:t>
            </a:r>
            <a:r>
              <a:rPr lang="en-US" altLang="en-US" sz="1050" b="1" dirty="0"/>
              <a:t>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Fiscal Strategies 4 Nonprofits, LLC             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254FE0-BCEF-4AC1-BA73-AF0AC8216821}"/>
              </a:ext>
            </a:extLst>
          </p:cNvPr>
          <p:cNvSpPr/>
          <p:nvPr/>
        </p:nvSpPr>
        <p:spPr>
          <a:xfrm>
            <a:off x="0" y="2347186"/>
            <a:ext cx="1414710" cy="807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SE</a:t>
            </a:r>
            <a:r>
              <a:rPr lang="en-US" altLang="en-US" sz="900" b="1" dirty="0"/>
              <a:t>4</a:t>
            </a:r>
            <a:r>
              <a:rPr lang="en-US" altLang="en-US" sz="1050" b="1" dirty="0"/>
              <a:t>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1" dirty="0"/>
              <a:t>Sustainability Education 4 Nonprofits    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80613-9C63-4C1D-A609-EE201540D4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82" y="745364"/>
            <a:ext cx="458370" cy="45837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C760D1C-64E6-4847-A7DB-5F07B7892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919" y="701698"/>
            <a:ext cx="545701" cy="54570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219DE7E-055B-32D7-DEEB-FFF57CCD1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04" y="497226"/>
            <a:ext cx="7082501" cy="168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5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6239" y="271303"/>
            <a:ext cx="9097689" cy="1169569"/>
          </a:xfrm>
        </p:spPr>
        <p:txBody>
          <a:bodyPr>
            <a:noAutofit/>
          </a:bodyPr>
          <a:lstStyle/>
          <a:p>
            <a:r>
              <a:rPr lang="en-US" sz="3200" b="1" dirty="0"/>
              <a:t>Glossary &gt;&gt;&gt;&gt;</a:t>
            </a:r>
            <a:br>
              <a:rPr lang="en-US" sz="3200" b="1" dirty="0"/>
            </a:br>
            <a:r>
              <a:rPr lang="en-US" sz="3200" b="1" dirty="0"/>
              <a:t>    of Budget Terms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1C7BAFF4-63CA-4AC1-A426-DEDC119E3552}"/>
              </a:ext>
            </a:extLst>
          </p:cNvPr>
          <p:cNvSpPr txBox="1">
            <a:spLocks noChangeArrowheads="1"/>
          </p:cNvSpPr>
          <p:nvPr/>
        </p:nvSpPr>
        <p:spPr>
          <a:xfrm>
            <a:off x="2458720" y="1737360"/>
            <a:ext cx="3810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 u="sng" dirty="0"/>
              <a:t>CONCEPTS</a:t>
            </a:r>
            <a:endParaRPr lang="en-US" sz="2400" dirty="0"/>
          </a:p>
          <a:p>
            <a:endParaRPr lang="en-US" dirty="0"/>
          </a:p>
          <a:p>
            <a:r>
              <a:rPr lang="en-US" sz="2400" b="1" dirty="0"/>
              <a:t>Use</a:t>
            </a:r>
          </a:p>
          <a:p>
            <a:r>
              <a:rPr lang="en-US" sz="2400" b="1" dirty="0"/>
              <a:t>Everyday</a:t>
            </a:r>
          </a:p>
          <a:p>
            <a:r>
              <a:rPr lang="en-US" sz="2400" b="1" dirty="0"/>
              <a:t>Simple</a:t>
            </a:r>
          </a:p>
          <a:p>
            <a:r>
              <a:rPr lang="en-US" sz="2400" b="1" dirty="0"/>
              <a:t>Understandable</a:t>
            </a:r>
          </a:p>
          <a:p>
            <a:pPr lvl="1"/>
            <a:r>
              <a:rPr lang="en-US" sz="2000" b="1" u="sng" dirty="0"/>
              <a:t>A Tool for Improvement</a:t>
            </a:r>
          </a:p>
          <a:p>
            <a:endParaRPr lang="en-US" dirty="0"/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B07B7F65-19CF-4DA5-9285-3F4A250B5221}"/>
              </a:ext>
            </a:extLst>
          </p:cNvPr>
          <p:cNvSpPr txBox="1">
            <a:spLocks noChangeArrowheads="1"/>
          </p:cNvSpPr>
          <p:nvPr/>
        </p:nvSpPr>
        <p:spPr>
          <a:xfrm>
            <a:off x="6939280" y="1737360"/>
            <a:ext cx="3810000" cy="41148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US" sz="2400" b="1" u="sng" dirty="0"/>
              <a:t>TECHNICAL</a:t>
            </a:r>
            <a:endParaRPr lang="en-US" sz="2400" dirty="0"/>
          </a:p>
          <a:p>
            <a:endParaRPr lang="en-US" dirty="0"/>
          </a:p>
          <a:p>
            <a:r>
              <a:rPr lang="en-US" sz="2400" b="1" dirty="0"/>
              <a:t>Projections</a:t>
            </a:r>
          </a:p>
          <a:p>
            <a:r>
              <a:rPr lang="en-US" sz="2400" b="1" dirty="0"/>
              <a:t>Time is on Our Side</a:t>
            </a:r>
          </a:p>
          <a:p>
            <a:r>
              <a:rPr lang="en-US" sz="2400" b="1" dirty="0"/>
              <a:t>Raise Awareness</a:t>
            </a:r>
          </a:p>
          <a:p>
            <a:r>
              <a:rPr lang="en-US" sz="2400" b="1" dirty="0"/>
              <a:t>Change Behavior</a:t>
            </a:r>
          </a:p>
          <a:p>
            <a:pPr lvl="1"/>
            <a:r>
              <a:rPr lang="en-US" sz="2000" b="1" u="sng" dirty="0"/>
              <a:t>Behavioral Based Budgeting</a:t>
            </a:r>
          </a:p>
        </p:txBody>
      </p:sp>
    </p:spTree>
    <p:extLst>
      <p:ext uri="{BB962C8B-B14F-4D97-AF65-F5344CB8AC3E}">
        <p14:creationId xmlns:p14="http://schemas.microsoft.com/office/powerpoint/2010/main" val="371254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Financially – Are We OK???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b="1" dirty="0"/>
              <a:t>Good Question to Ask Yourself</a:t>
            </a:r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2000" b="1" i="1" dirty="0"/>
              <a:t>(Two Ways to Ask this Question)</a:t>
            </a:r>
            <a:endParaRPr lang="en-US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396858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9559" y="271303"/>
            <a:ext cx="10614370" cy="1169569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Financially – Are We OK???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22280" y="1152907"/>
            <a:ext cx="8582600" cy="48490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4000" b="1" dirty="0"/>
              <a:t>How Am { I } Doing?</a:t>
            </a:r>
          </a:p>
          <a:p>
            <a:pPr marL="0" indent="0" algn="ctr">
              <a:buNone/>
            </a:pPr>
            <a:r>
              <a:rPr lang="en-US" sz="2400" b="1" i="1" dirty="0"/>
              <a:t>(as a manager)</a:t>
            </a:r>
            <a:endParaRPr lang="en-US" sz="20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FF28DB-52B2-1045-A72B-46A62B69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FE04-4A97-FB47-9B94-FEFBFDEB5E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7985760" y="6315075"/>
            <a:ext cx="393007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FS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 – </a:t>
            </a:r>
            <a:r>
              <a:rPr lang="en-US" altLang="en-US" sz="1200" b="1" dirty="0">
                <a:solidFill>
                  <a:schemeClr val="accent1"/>
                </a:solidFill>
              </a:rPr>
              <a:t>Fiscal Strategies 4 Nonprofits, LLC</a:t>
            </a:r>
            <a:endParaRPr lang="en-US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831340" y="6315074"/>
            <a:ext cx="3695699" cy="4857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SE</a:t>
            </a:r>
            <a:r>
              <a:rPr lang="en-US" altLang="en-US" sz="1200" b="1" dirty="0">
                <a:solidFill>
                  <a:schemeClr val="accent1"/>
                </a:solidFill>
              </a:rPr>
              <a:t>4</a:t>
            </a:r>
            <a:r>
              <a:rPr lang="en-US" altLang="en-US" sz="1400" b="1" dirty="0">
                <a:solidFill>
                  <a:schemeClr val="accent1"/>
                </a:solidFill>
              </a:rPr>
              <a:t>N</a:t>
            </a:r>
            <a:r>
              <a:rPr lang="en-US" altLang="en-US" sz="1200" b="1" dirty="0">
                <a:solidFill>
                  <a:schemeClr val="accent1"/>
                </a:solidFill>
              </a:rPr>
              <a:t> – Sustainability Education 4 Nonprofits</a:t>
            </a:r>
          </a:p>
        </p:txBody>
      </p:sp>
    </p:spTree>
    <p:extLst>
      <p:ext uri="{BB962C8B-B14F-4D97-AF65-F5344CB8AC3E}">
        <p14:creationId xmlns:p14="http://schemas.microsoft.com/office/powerpoint/2010/main" val="249552859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Serene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n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ne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n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5278</TotalTime>
  <Words>2602</Words>
  <Application>Microsoft Office PowerPoint</Application>
  <PresentationFormat>Widescreen</PresentationFormat>
  <Paragraphs>726</Paragraphs>
  <Slides>66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8" baseType="lpstr">
      <vt:lpstr>Arial</vt:lpstr>
      <vt:lpstr>Calibri</vt:lpstr>
      <vt:lpstr>Century Gothic</vt:lpstr>
      <vt:lpstr>Monotype Sorts</vt:lpstr>
      <vt:lpstr>Tahoma</vt:lpstr>
      <vt:lpstr>Times New Roman</vt:lpstr>
      <vt:lpstr>Wingdings</vt:lpstr>
      <vt:lpstr>Wingdings 3</vt:lpstr>
      <vt:lpstr>Wisp</vt:lpstr>
      <vt:lpstr>Serene</vt:lpstr>
      <vt:lpstr>Clip</vt:lpstr>
      <vt:lpstr>Worksheet</vt:lpstr>
      <vt:lpstr>PowerPoint Presentation</vt:lpstr>
      <vt:lpstr>Learning Objectives</vt:lpstr>
      <vt:lpstr>Part I  Behavior Based  Budget Techniques </vt:lpstr>
      <vt:lpstr>Budgeting for Nonprofits </vt:lpstr>
      <vt:lpstr> WHAT’S WRONG WITH BUDGETS TODAY???</vt:lpstr>
      <vt:lpstr> NEW PERSPECTIVE ON BUDGETING!!!</vt:lpstr>
      <vt:lpstr>Glossary &gt;&gt;&gt;&gt;     of Budget Terms</vt:lpstr>
      <vt:lpstr>Financially – Are We OK???</vt:lpstr>
      <vt:lpstr>Financially – Are We OK???</vt:lpstr>
      <vt:lpstr>Financially – Are We OK???</vt:lpstr>
      <vt:lpstr>Financially – Are We OK???</vt:lpstr>
      <vt:lpstr>Managing Through &gt;&gt;&gt;&gt;  Financial Reports </vt:lpstr>
      <vt:lpstr>Managing Through &gt;&gt;&gt;&gt;  Financial Reports </vt:lpstr>
      <vt:lpstr>Everyday Use &gt;&gt;&gt;&gt;  Example </vt:lpstr>
      <vt:lpstr>BUDGET EXAMPLE</vt:lpstr>
      <vt:lpstr>BUDGET EXAMPLE</vt:lpstr>
      <vt:lpstr>BUDGET EXAMPLE</vt:lpstr>
      <vt:lpstr>BUDGET EXAMPLE</vt:lpstr>
      <vt:lpstr>BUDGET EXAMPLE</vt:lpstr>
      <vt:lpstr>BUDGET EXAMPLE</vt:lpstr>
      <vt:lpstr>Budget &gt;&gt;&gt;&gt;  Cycles</vt:lpstr>
      <vt:lpstr>Budget &gt;&gt;&gt;&gt;  Cycles</vt:lpstr>
      <vt:lpstr>Budget &gt;&gt;&gt;&gt;  Cycles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Results Through &gt;&gt;&gt;&gt;  Financial Reports</vt:lpstr>
      <vt:lpstr>Unlocking Results by     USING Budgets </vt:lpstr>
      <vt:lpstr>OTHER BUDGET CONSIDERATIONS</vt:lpstr>
      <vt:lpstr>OTHER BUDGET CONSIDERATIONS</vt:lpstr>
      <vt:lpstr>Part II  Form 990  “Telling the Good Story”   Megaphone for Pride and Accomplishment</vt:lpstr>
      <vt:lpstr>Purpose of 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Strategies</dc:title>
  <dc:creator>Michael Gellman</dc:creator>
  <cp:lastModifiedBy>Mike Gellman</cp:lastModifiedBy>
  <cp:revision>600</cp:revision>
  <cp:lastPrinted>2020-06-01T15:14:16Z</cp:lastPrinted>
  <dcterms:created xsi:type="dcterms:W3CDTF">2015-11-20T20:28:27Z</dcterms:created>
  <dcterms:modified xsi:type="dcterms:W3CDTF">2022-09-25T14:29:46Z</dcterms:modified>
</cp:coreProperties>
</file>