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80" r:id="rId3"/>
    <p:sldId id="257" r:id="rId4"/>
    <p:sldId id="258" r:id="rId5"/>
    <p:sldId id="259" r:id="rId6"/>
    <p:sldId id="281" r:id="rId7"/>
    <p:sldId id="260" r:id="rId8"/>
    <p:sldId id="265" r:id="rId9"/>
    <p:sldId id="266" r:id="rId10"/>
    <p:sldId id="267" r:id="rId11"/>
    <p:sldId id="262" r:id="rId12"/>
    <p:sldId id="268" r:id="rId13"/>
    <p:sldId id="269" r:id="rId14"/>
    <p:sldId id="282" r:id="rId15"/>
    <p:sldId id="270" r:id="rId16"/>
    <p:sldId id="263" r:id="rId17"/>
    <p:sldId id="271" r:id="rId18"/>
    <p:sldId id="264" r:id="rId19"/>
    <p:sldId id="275" r:id="rId20"/>
    <p:sldId id="272" r:id="rId21"/>
    <p:sldId id="283" r:id="rId22"/>
    <p:sldId id="277" r:id="rId23"/>
    <p:sldId id="273" r:id="rId24"/>
    <p:sldId id="274" r:id="rId25"/>
    <p:sldId id="276" r:id="rId26"/>
    <p:sldId id="278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A32BD-A5B7-475D-BC70-4200200A406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5EBD5-7AEB-469F-B3FE-B3B130B2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9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Fly </a:t>
            </a:r>
            <a:r>
              <a:rPr lang="en-US" dirty="0" err="1" smtClean="0"/>
              <a:t>sheridan</a:t>
            </a:r>
            <a:r>
              <a:rPr lang="en-US" dirty="0" smtClean="0"/>
              <a:t> promotion piece – Note</a:t>
            </a:r>
            <a:r>
              <a:rPr lang="en-US" baseline="0" dirty="0" smtClean="0"/>
              <a:t> reliable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91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CAST had</a:t>
            </a:r>
            <a:r>
              <a:rPr lang="en-US" baseline="0" dirty="0" smtClean="0"/>
              <a:t> met with several carriers on our own </a:t>
            </a:r>
            <a:r>
              <a:rPr lang="en-US" baseline="0" dirty="0" err="1" smtClean="0"/>
              <a:t>nicke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48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DAC can carry passengers</a:t>
            </a:r>
          </a:p>
          <a:p>
            <a:r>
              <a:rPr lang="en-US" dirty="0" smtClean="0"/>
              <a:t>CAST is organized</a:t>
            </a:r>
          </a:p>
          <a:p>
            <a:r>
              <a:rPr lang="en-US" dirty="0" smtClean="0"/>
              <a:t>Cody and JH worked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6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is from FAA</a:t>
            </a:r>
            <a:r>
              <a:rPr lang="en-US" baseline="0" dirty="0" smtClean="0"/>
              <a:t> and customer survey</a:t>
            </a:r>
          </a:p>
          <a:p>
            <a:r>
              <a:rPr lang="en-US" baseline="0" dirty="0" smtClean="0"/>
              <a:t>We are benefit from low fuel prices.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41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8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Air Service Team =  11 business sectors, chambers, County and City</a:t>
            </a:r>
          </a:p>
          <a:p>
            <a:r>
              <a:rPr lang="en-US" dirty="0" smtClean="0"/>
              <a:t>Contracting tool – share the challenge and optimize the reach.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8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r>
              <a:rPr lang="en-US" baseline="0" dirty="0" smtClean="0"/>
              <a:t> does not support commercial air service under existing market dynamics/criteria</a:t>
            </a:r>
          </a:p>
          <a:p>
            <a:r>
              <a:rPr lang="en-US" baseline="0" dirty="0" smtClean="0"/>
              <a:t>Need versus desire.   Need drives collaborative action. </a:t>
            </a:r>
          </a:p>
          <a:p>
            <a:r>
              <a:rPr lang="en-US" baseline="0" dirty="0" smtClean="0"/>
              <a:t>Community Benefit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Reliable Service was echoed</a:t>
            </a:r>
            <a:r>
              <a:rPr lang="en-US" baseline="0" dirty="0" smtClean="0"/>
              <a:t> at every meeting.   This drove the formation of CAST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2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Expectation – thus folks need to pony up</a:t>
            </a:r>
          </a:p>
          <a:p>
            <a:r>
              <a:rPr lang="en-US" dirty="0" smtClean="0"/>
              <a:t>Customer Loads were not “pie in the sky”  but reachable</a:t>
            </a:r>
            <a:r>
              <a:rPr lang="en-US" baseline="0" dirty="0" smtClean="0"/>
              <a:t> /attainable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6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Costs that may not be apparent but are clearly in the picture for sustainability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90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City /County Gov’t Investments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6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County 23 Results by Schilling</a:t>
            </a:r>
          </a:p>
          <a:p>
            <a:r>
              <a:rPr lang="en-US" dirty="0" smtClean="0"/>
              <a:t>Note</a:t>
            </a:r>
            <a:r>
              <a:rPr lang="en-US" baseline="0" dirty="0" smtClean="0"/>
              <a:t> Worland News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5EBD5-7AEB-469F-B3FE-B3B130B248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63D9-6455-4137-8AED-637AC40E88A3}" type="datetime1">
              <a:rPr lang="en-US" smtClean="0"/>
              <a:t>2/10/2016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B7382-4FE3-4EDE-A85F-60FA914642CA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2303-9814-4027-8887-DD07895C492E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D6D09-D389-4161-9A34-82D3F585C13E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83E90-4C67-415A-AACD-A5761DCBD82C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5EEE1-A636-4B75-BA78-54AF4EC1CE50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92B40-9991-4870-8954-4233224FB950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9653D6-2089-4F77-91A8-FACED649E319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046B8-461C-457E-98D2-2290D648815D}" type="datetime1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6A842-17D5-4A60-B013-255CA653598F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512CE-2BA5-4599-8E05-8DB65D1DC92B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207D3C-6162-491B-BEB3-5C736CA91E30}" type="datetime1">
              <a:rPr lang="en-US" smtClean="0"/>
              <a:t>2/10/2016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Feb 11, 2016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73D24D-D06A-40B3-AF05-1D0925765AA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 Air Service in Rural Wyoming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WEDA – Cheyenne</a:t>
            </a:r>
          </a:p>
          <a:p>
            <a:r>
              <a:rPr lang="en-US" dirty="0" smtClean="0"/>
              <a:t>February 10, 2016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200400"/>
            <a:ext cx="4648200" cy="243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Drivers -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and Promotion of business</a:t>
            </a:r>
          </a:p>
          <a:p>
            <a:r>
              <a:rPr lang="en-US" dirty="0"/>
              <a:t>Business Real Estate and Parks</a:t>
            </a:r>
          </a:p>
          <a:p>
            <a:r>
              <a:rPr lang="en-US" dirty="0" smtClean="0"/>
              <a:t>Site </a:t>
            </a:r>
            <a:r>
              <a:rPr lang="en-US" dirty="0"/>
              <a:t>Selectors - requirement</a:t>
            </a:r>
          </a:p>
          <a:p>
            <a:r>
              <a:rPr lang="en-US" dirty="0"/>
              <a:t>Expansion- on the ground due diligence</a:t>
            </a:r>
          </a:p>
          <a:p>
            <a:r>
              <a:rPr lang="en-US" dirty="0"/>
              <a:t>Funding – on the ground due diligence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Critical Air Service Team Established</a:t>
            </a:r>
          </a:p>
          <a:p>
            <a:pPr lvl="1"/>
            <a:r>
              <a:rPr lang="en-US" dirty="0" smtClean="0"/>
              <a:t>Multiple industry sectors</a:t>
            </a:r>
          </a:p>
          <a:p>
            <a:pPr lvl="1"/>
            <a:r>
              <a:rPr lang="en-US" dirty="0" smtClean="0"/>
              <a:t>Public sector </a:t>
            </a:r>
          </a:p>
          <a:p>
            <a:pPr lvl="1"/>
            <a:r>
              <a:rPr lang="en-US" dirty="0" smtClean="0"/>
              <a:t>State of Wyoming – Aeronautics Board </a:t>
            </a:r>
          </a:p>
          <a:p>
            <a:pPr marL="457200" lvl="1" indent="0">
              <a:buNone/>
            </a:pPr>
            <a:r>
              <a:rPr lang="en-US" b="1" dirty="0" smtClean="0"/>
              <a:t>RESULT</a:t>
            </a:r>
            <a:r>
              <a:rPr lang="en-US" dirty="0" smtClean="0"/>
              <a:t>: </a:t>
            </a:r>
          </a:p>
          <a:p>
            <a:pPr lvl="1">
              <a:buFontTx/>
              <a:buChar char="-"/>
            </a:pPr>
            <a:r>
              <a:rPr lang="en-US" dirty="0" smtClean="0"/>
              <a:t>Collaborative effort</a:t>
            </a:r>
          </a:p>
          <a:p>
            <a:pPr lvl="1">
              <a:buFontTx/>
              <a:buChar char="-"/>
            </a:pPr>
            <a:r>
              <a:rPr lang="en-US" dirty="0" smtClean="0"/>
              <a:t>Ability to establish constituency – critical mass</a:t>
            </a:r>
          </a:p>
          <a:p>
            <a:pPr lvl="1">
              <a:buFontTx/>
              <a:buChar char="-"/>
            </a:pPr>
            <a:r>
              <a:rPr lang="en-US" dirty="0" smtClean="0"/>
              <a:t>Additional market strength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2013 – Meetings with Great Lakes Airlines at Cheyenne and Sheridan to affect service – issues with reliability </a:t>
            </a:r>
          </a:p>
          <a:p>
            <a:r>
              <a:rPr lang="en-US" dirty="0" smtClean="0"/>
              <a:t>Inquire and aggregate “leakage data” – significant loss to Billings Airport</a:t>
            </a:r>
            <a:r>
              <a:rPr lang="en-US" dirty="0"/>
              <a:t> </a:t>
            </a:r>
            <a:r>
              <a:rPr lang="en-US" dirty="0" smtClean="0"/>
              <a:t>(&gt;83%)</a:t>
            </a:r>
          </a:p>
          <a:p>
            <a:r>
              <a:rPr lang="en-US" dirty="0" smtClean="0"/>
              <a:t>2014 – CAST took active role in seeking partners – United, Delta, </a:t>
            </a:r>
            <a:r>
              <a:rPr lang="en-US" dirty="0" err="1" smtClean="0"/>
              <a:t>Skywest</a:t>
            </a:r>
            <a:r>
              <a:rPr lang="en-US" dirty="0" smtClean="0"/>
              <a:t>, American. </a:t>
            </a:r>
          </a:p>
          <a:p>
            <a:r>
              <a:rPr lang="en-US" dirty="0" smtClean="0"/>
              <a:t>2015 – GL ceased service on April 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Cessation of service </a:t>
            </a:r>
          </a:p>
          <a:p>
            <a:pPr lvl="1"/>
            <a:r>
              <a:rPr lang="en-US" dirty="0" smtClean="0"/>
              <a:t>Community recognized vital nature</a:t>
            </a:r>
          </a:p>
          <a:p>
            <a:pPr lvl="1"/>
            <a:r>
              <a:rPr lang="en-US" dirty="0" smtClean="0"/>
              <a:t>Fed TSA capacity was impacted – loss of security and 6 jobs</a:t>
            </a:r>
          </a:p>
          <a:p>
            <a:pPr lvl="1"/>
            <a:r>
              <a:rPr lang="en-US" dirty="0" smtClean="0"/>
              <a:t>Airport infrastructure funding – will be forfeited due to lack of use.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WORLAND LOSES SERVICE  FEB 10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Denver Air Connection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63" y="1447800"/>
            <a:ext cx="7213423" cy="4800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Denver Air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Meeting convened by </a:t>
            </a:r>
            <a:r>
              <a:rPr lang="en-US" dirty="0" err="1" smtClean="0"/>
              <a:t>Wy</a:t>
            </a:r>
            <a:r>
              <a:rPr lang="en-US" dirty="0" smtClean="0"/>
              <a:t> DOT Aeronautics Division in June of 2015</a:t>
            </a:r>
          </a:p>
          <a:p>
            <a:r>
              <a:rPr lang="en-US" dirty="0" smtClean="0"/>
              <a:t>Unique position as a “charter carrier” </a:t>
            </a:r>
          </a:p>
          <a:p>
            <a:r>
              <a:rPr lang="en-US" dirty="0" smtClean="0"/>
              <a:t>Operated passenger route from Centennial to Grand Junction </a:t>
            </a:r>
          </a:p>
          <a:p>
            <a:r>
              <a:rPr lang="en-US" dirty="0" smtClean="0"/>
              <a:t>Open to discussion for Sheridan Service </a:t>
            </a:r>
          </a:p>
          <a:p>
            <a:r>
              <a:rPr lang="en-US" dirty="0" err="1" smtClean="0"/>
              <a:t>Wy</a:t>
            </a:r>
            <a:r>
              <a:rPr lang="en-US" dirty="0" smtClean="0"/>
              <a:t> DOT and Forecast generated preliminary cost pro-forma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of DAC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Serve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Location </a:t>
            </a:r>
          </a:p>
          <a:p>
            <a:r>
              <a:rPr lang="en-US" dirty="0" smtClean="0"/>
              <a:t>Financial Assurances and Contracting</a:t>
            </a:r>
          </a:p>
          <a:p>
            <a:r>
              <a:rPr lang="en-US" dirty="0" smtClean="0"/>
              <a:t>Sheridan County Airport Functions</a:t>
            </a:r>
          </a:p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Serve -  Centennial to Grand Junction as Model</a:t>
            </a:r>
          </a:p>
          <a:p>
            <a:r>
              <a:rPr lang="en-US" dirty="0" smtClean="0"/>
              <a:t>Community CAST -  Used Cody Template for organization. </a:t>
            </a:r>
          </a:p>
          <a:p>
            <a:r>
              <a:rPr lang="en-US" dirty="0" err="1" smtClean="0"/>
              <a:t>WyDOT</a:t>
            </a:r>
            <a:r>
              <a:rPr lang="en-US" dirty="0" smtClean="0"/>
              <a:t> Data on Market and Costs </a:t>
            </a:r>
          </a:p>
          <a:p>
            <a:r>
              <a:rPr lang="en-US" dirty="0" smtClean="0"/>
              <a:t>Shortfall on anticipated traffic – DAC required Minimum Revenue Guarantee – No At Risk</a:t>
            </a:r>
          </a:p>
          <a:p>
            <a:r>
              <a:rPr lang="en-US" dirty="0" smtClean="0"/>
              <a:t>Start Date -  DAC,  DIA, Sheridan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Funding Assurances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WyDOT</a:t>
            </a:r>
            <a:r>
              <a:rPr lang="en-US" dirty="0" smtClean="0"/>
              <a:t> /DAC pro-forma on costs demonstrated a need for $2.8 M – this value was estimate based on historical loading. </a:t>
            </a:r>
          </a:p>
          <a:p>
            <a:r>
              <a:rPr lang="en-US" dirty="0" smtClean="0"/>
              <a:t>Wyoming has many airports with some revenue </a:t>
            </a:r>
            <a:r>
              <a:rPr lang="en-US" dirty="0" smtClean="0"/>
              <a:t>guarantee </a:t>
            </a:r>
            <a:endParaRPr lang="en-US" dirty="0" smtClean="0"/>
          </a:p>
          <a:p>
            <a:r>
              <a:rPr lang="en-US" dirty="0" smtClean="0"/>
              <a:t>Cost pro-forma based on 2X flights per day 6 days per week to Denver International. </a:t>
            </a:r>
          </a:p>
          <a:p>
            <a:r>
              <a:rPr lang="en-US" dirty="0" smtClean="0"/>
              <a:t>Fuel and Flight Time estimated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Sheridan County Airport applied and received FAA Essential Air Service Grant for 500K</a:t>
            </a:r>
          </a:p>
          <a:p>
            <a:r>
              <a:rPr lang="en-US" dirty="0" smtClean="0"/>
              <a:t>Sheridan /Johnson County committed 700K of funds with an understanding of private contributions of 310K. </a:t>
            </a:r>
            <a:endParaRPr lang="en-US" dirty="0" smtClean="0"/>
          </a:p>
          <a:p>
            <a:r>
              <a:rPr lang="en-US" dirty="0" smtClean="0"/>
              <a:t>$1.68 State of WY Aeronautics </a:t>
            </a:r>
            <a:endParaRPr lang="en-US" dirty="0" smtClean="0"/>
          </a:p>
          <a:p>
            <a:r>
              <a:rPr lang="en-US" dirty="0" smtClean="0"/>
              <a:t>Sheridan/Johnson County funds apportioned by population. </a:t>
            </a:r>
          </a:p>
          <a:p>
            <a:r>
              <a:rPr lang="en-US" dirty="0" smtClean="0"/>
              <a:t>Sheridan County Airport waived some operational fees.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7400"/>
            <a:ext cx="5867400" cy="304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248400"/>
            <a:ext cx="2819400" cy="473075"/>
          </a:xfrm>
        </p:spPr>
        <p:txBody>
          <a:bodyPr/>
          <a:lstStyle/>
          <a:p>
            <a:r>
              <a:rPr lang="en-US" smtClean="0"/>
              <a:t>Feb 11,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DAC/CAST signed contract September 23, 2015</a:t>
            </a:r>
          </a:p>
          <a:p>
            <a:r>
              <a:rPr lang="en-US" dirty="0" smtClean="0"/>
              <a:t>Service, 30 Passenger Jet initiated Nov 19, 2015.</a:t>
            </a:r>
          </a:p>
          <a:p>
            <a:r>
              <a:rPr lang="en-US" dirty="0" smtClean="0"/>
              <a:t>2X Flights per day 6 days per week + 1 flight Sunday</a:t>
            </a:r>
          </a:p>
          <a:p>
            <a:r>
              <a:rPr lang="en-US" dirty="0" smtClean="0"/>
              <a:t>Community Driven Marketing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63" y="1447800"/>
            <a:ext cx="7213423" cy="4800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Via Contract – CAST has responsibility to market the service. </a:t>
            </a:r>
          </a:p>
          <a:p>
            <a:r>
              <a:rPr lang="en-US" dirty="0" smtClean="0"/>
              <a:t>Ability to “affect” pricing. </a:t>
            </a:r>
          </a:p>
          <a:p>
            <a:r>
              <a:rPr lang="en-US" dirty="0" smtClean="0"/>
              <a:t>Pro-Active committee focused with Tourism and Chamber expertise. </a:t>
            </a:r>
          </a:p>
          <a:p>
            <a:r>
              <a:rPr lang="en-US" dirty="0" smtClean="0"/>
              <a:t>Secured shared funding from STT/WYDOT for initial funding to implement media campaign</a:t>
            </a:r>
          </a:p>
          <a:p>
            <a:r>
              <a:rPr lang="en-US" dirty="0" smtClean="0"/>
              <a:t>Is on going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 of Commercial Air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Airport Function and FAA Funding</a:t>
            </a:r>
          </a:p>
          <a:p>
            <a:r>
              <a:rPr lang="en-US" dirty="0" smtClean="0"/>
              <a:t>Jobs Created - </a:t>
            </a:r>
          </a:p>
          <a:p>
            <a:r>
              <a:rPr lang="en-US" dirty="0" smtClean="0"/>
              <a:t>Collaboration with Sheridan /Johnson County on funds, marketing, and passengers</a:t>
            </a:r>
          </a:p>
          <a:p>
            <a:r>
              <a:rPr lang="en-US" dirty="0" smtClean="0"/>
              <a:t>Collaboration with </a:t>
            </a:r>
            <a:r>
              <a:rPr lang="en-US" dirty="0" smtClean="0"/>
              <a:t>WYDOT </a:t>
            </a:r>
            <a:endParaRPr lang="en-US" dirty="0" smtClean="0"/>
          </a:p>
          <a:p>
            <a:pPr lvl="1"/>
            <a:r>
              <a:rPr lang="en-US" dirty="0" smtClean="0"/>
              <a:t>Market</a:t>
            </a:r>
          </a:p>
          <a:p>
            <a:pPr lvl="1"/>
            <a:r>
              <a:rPr lang="en-US" dirty="0" smtClean="0"/>
              <a:t>Costing</a:t>
            </a:r>
          </a:p>
          <a:p>
            <a:pPr lvl="1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as of Jan 31,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Initiated Service Nov 19</a:t>
            </a:r>
          </a:p>
          <a:p>
            <a:r>
              <a:rPr lang="en-US" dirty="0" smtClean="0"/>
              <a:t>Total Flights Scheduled =  293 (Jan 31)</a:t>
            </a:r>
          </a:p>
          <a:p>
            <a:r>
              <a:rPr lang="en-US" dirty="0" smtClean="0"/>
              <a:t>Total Flights ‘on Time” = 291 (Jan 31)</a:t>
            </a:r>
          </a:p>
          <a:p>
            <a:r>
              <a:rPr lang="en-US" dirty="0" smtClean="0"/>
              <a:t>Dec 589 from Sheridan</a:t>
            </a:r>
          </a:p>
          <a:p>
            <a:r>
              <a:rPr lang="en-US" dirty="0" smtClean="0"/>
              <a:t>January 521 from Sheridan</a:t>
            </a:r>
          </a:p>
          <a:p>
            <a:r>
              <a:rPr lang="en-US" dirty="0" smtClean="0"/>
              <a:t>Currently about 40% traffic is business.  (n=106)</a:t>
            </a:r>
          </a:p>
          <a:p>
            <a:r>
              <a:rPr lang="en-US" dirty="0" smtClean="0"/>
              <a:t>Two flights canceled by ATC in Denver - Snow</a:t>
            </a:r>
          </a:p>
          <a:p>
            <a:r>
              <a:rPr lang="en-US" dirty="0" smtClean="0"/>
              <a:t>Cost of operations 3890/4990 = ~ 80%</a:t>
            </a:r>
          </a:p>
          <a:p>
            <a:r>
              <a:rPr lang="en-US" dirty="0" smtClean="0"/>
              <a:t>TSA /Security is challenge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customer base to match operating costs.  This, today, is about $3900, per flight. </a:t>
            </a:r>
          </a:p>
          <a:p>
            <a:r>
              <a:rPr lang="en-US" dirty="0" smtClean="0"/>
              <a:t>Maintain DAC performance record.</a:t>
            </a:r>
          </a:p>
          <a:p>
            <a:r>
              <a:rPr lang="en-US" dirty="0" smtClean="0"/>
              <a:t>Passenger Safety/TSA</a:t>
            </a:r>
          </a:p>
          <a:p>
            <a:r>
              <a:rPr lang="en-US" dirty="0" smtClean="0"/>
              <a:t>Baggage agreements – Code Share</a:t>
            </a:r>
          </a:p>
          <a:p>
            <a:r>
              <a:rPr lang="en-US" dirty="0" smtClean="0"/>
              <a:t>Adequate, assured funding if needed.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Wyoming is not a “viable” commercial market based on demographics. </a:t>
            </a:r>
          </a:p>
          <a:p>
            <a:r>
              <a:rPr lang="en-US" dirty="0" smtClean="0"/>
              <a:t>Commuter Air Service is starved for pilots and inventory. </a:t>
            </a:r>
          </a:p>
          <a:p>
            <a:r>
              <a:rPr lang="en-US" dirty="0" smtClean="0"/>
              <a:t>New options need to be consider</a:t>
            </a:r>
          </a:p>
          <a:p>
            <a:r>
              <a:rPr lang="en-US" dirty="0" smtClean="0"/>
              <a:t>Revenue is only part of the business decision.</a:t>
            </a:r>
          </a:p>
          <a:p>
            <a:r>
              <a:rPr lang="en-US" dirty="0" smtClean="0"/>
              <a:t>Commercial air service enables connectivity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Impact of Commercial Air Service –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 do NOT support commercial air service in much of Wyoming</a:t>
            </a:r>
          </a:p>
          <a:p>
            <a:r>
              <a:rPr lang="en-US" dirty="0" smtClean="0"/>
              <a:t>Desire versus Need</a:t>
            </a:r>
          </a:p>
          <a:p>
            <a:r>
              <a:rPr lang="en-US" dirty="0" smtClean="0"/>
              <a:t>Airport Connectivity</a:t>
            </a:r>
          </a:p>
          <a:p>
            <a:r>
              <a:rPr lang="en-US" dirty="0" smtClean="0"/>
              <a:t>Airport Facilities /Infrastructure</a:t>
            </a:r>
          </a:p>
          <a:p>
            <a:r>
              <a:rPr lang="en-US" dirty="0" smtClean="0"/>
              <a:t>Community Needs and Benefits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Feb 11,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99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Sheridan and Johnson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Support for Infrastructure – 10,000 enplanements = $1,000,000 for Airport</a:t>
            </a:r>
          </a:p>
          <a:p>
            <a:r>
              <a:rPr lang="en-US" dirty="0" smtClean="0"/>
              <a:t>Sustainability for existing business – connectivity and operational costs. </a:t>
            </a:r>
          </a:p>
          <a:p>
            <a:r>
              <a:rPr lang="en-US" dirty="0" smtClean="0"/>
              <a:t>Tourism /Resorts</a:t>
            </a:r>
          </a:p>
          <a:p>
            <a:r>
              <a:rPr lang="en-US" dirty="0" smtClean="0"/>
              <a:t>Community Investments – infrastructure</a:t>
            </a:r>
          </a:p>
          <a:p>
            <a:r>
              <a:rPr lang="en-US" dirty="0" smtClean="0"/>
              <a:t>Access for public health and well being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of Federal laws for pilots resulted in wholesale reduction of pilot availability for commuters as well as training. </a:t>
            </a:r>
          </a:p>
          <a:p>
            <a:r>
              <a:rPr lang="en-US" dirty="0" smtClean="0"/>
              <a:t>Subsidy Programs were taxed by agreements without adequate capacity – no airplanes and no pilots. (this is characteristic of Rural States)</a:t>
            </a:r>
          </a:p>
          <a:p>
            <a:r>
              <a:rPr lang="en-US" dirty="0" smtClean="0"/>
              <a:t>Existing provider suffered via both pilot and inventory shortfalls – Reliability questions</a:t>
            </a:r>
          </a:p>
          <a:p>
            <a:r>
              <a:rPr lang="en-US" dirty="0" smtClean="0"/>
              <a:t>Ceased Service to Sheridan March of 2015.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 Provider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0200"/>
            <a:ext cx="5487785" cy="3810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Sheridan/Johnson County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Community “Need” was established- Reliability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CAST formed – </a:t>
            </a:r>
            <a:r>
              <a:rPr lang="en-US" u="sng" dirty="0" smtClean="0"/>
              <a:t>prior to cessation </a:t>
            </a:r>
            <a:r>
              <a:rPr lang="en-US" dirty="0" smtClean="0"/>
              <a:t>of service to affect reliability and options.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Specific, focused recruitment effort for carrier and funding.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Unique Collective effort to aggregate public and private concerns</a:t>
            </a:r>
            <a:r>
              <a:rPr lang="en-US" dirty="0"/>
              <a:t> </a:t>
            </a:r>
            <a:r>
              <a:rPr lang="en-US" dirty="0" smtClean="0"/>
              <a:t>around air service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Social cost of no service.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Need – Goal Reliable Air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Sheridan had history of commercial service – expectation to continue. </a:t>
            </a:r>
          </a:p>
          <a:p>
            <a:r>
              <a:rPr lang="en-US" dirty="0" smtClean="0"/>
              <a:t>Demonstrated use during mid 2005-2008 to support service.</a:t>
            </a:r>
          </a:p>
          <a:p>
            <a:r>
              <a:rPr lang="en-US" dirty="0" smtClean="0"/>
              <a:t>Tourism, Longmire Days, Dude Ranches</a:t>
            </a:r>
          </a:p>
          <a:p>
            <a:r>
              <a:rPr lang="en-US" dirty="0" smtClean="0"/>
              <a:t>Impact to Sheridan and Johnson County – via zip code statistics – Leakage to MT</a:t>
            </a:r>
          </a:p>
          <a:p>
            <a:r>
              <a:rPr lang="en-US" dirty="0" smtClean="0"/>
              <a:t>Infrastructure funding for Sheridan County Airport.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Drivers -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Sustainability and Retention of existing employers </a:t>
            </a:r>
          </a:p>
          <a:p>
            <a:pPr lvl="1"/>
            <a:r>
              <a:rPr lang="en-US" dirty="0" smtClean="0"/>
              <a:t>Health Care  (Sheridan Memorial, VAMC, VOA) </a:t>
            </a:r>
          </a:p>
          <a:p>
            <a:pPr lvl="1"/>
            <a:r>
              <a:rPr lang="en-US" dirty="0" smtClean="0"/>
              <a:t>Banking – Audits/Training</a:t>
            </a:r>
          </a:p>
          <a:p>
            <a:pPr lvl="1"/>
            <a:r>
              <a:rPr lang="en-US" dirty="0" err="1" smtClean="0"/>
              <a:t>Telecon</a:t>
            </a:r>
            <a:r>
              <a:rPr lang="en-US" dirty="0" smtClean="0"/>
              <a:t>- Marketing/Training</a:t>
            </a:r>
          </a:p>
          <a:p>
            <a:pPr lvl="1"/>
            <a:r>
              <a:rPr lang="en-US" dirty="0" smtClean="0"/>
              <a:t>Extractive Industry - Operations</a:t>
            </a:r>
          </a:p>
          <a:p>
            <a:pPr lvl="1"/>
            <a:r>
              <a:rPr lang="en-US" dirty="0" smtClean="0"/>
              <a:t>Education – Recruitment/Training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 11, 2016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265</TotalTime>
  <Words>1229</Words>
  <Application>Microsoft Office PowerPoint</Application>
  <PresentationFormat>On-screen Show (4:3)</PresentationFormat>
  <Paragraphs>201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Commercial Air Service in Rural Wyoming</vt:lpstr>
      <vt:lpstr>PowerPoint Presentation</vt:lpstr>
      <vt:lpstr>Economic Impact of Commercial Air Service – Case Study</vt:lpstr>
      <vt:lpstr>Sheridan and Johnson County</vt:lpstr>
      <vt:lpstr>2015 Situation</vt:lpstr>
      <vt:lpstr>Historical  Provider</vt:lpstr>
      <vt:lpstr>Sheridan/Johnson County Solution </vt:lpstr>
      <vt:lpstr>Community Need – Goal Reliable Air Service</vt:lpstr>
      <vt:lpstr>Economic Drivers - Sustainability</vt:lpstr>
      <vt:lpstr>Economic Drivers - Community</vt:lpstr>
      <vt:lpstr>Community Solution</vt:lpstr>
      <vt:lpstr>Community Time Line</vt:lpstr>
      <vt:lpstr>Urgency</vt:lpstr>
      <vt:lpstr>Denver Air Connection</vt:lpstr>
      <vt:lpstr>Denver Air Connection</vt:lpstr>
      <vt:lpstr>Feasibility of DAC</vt:lpstr>
      <vt:lpstr>Deal Characteristics</vt:lpstr>
      <vt:lpstr> Funding Assurances</vt:lpstr>
      <vt:lpstr>Source of Funds</vt:lpstr>
      <vt:lpstr>Contracting Details</vt:lpstr>
      <vt:lpstr>PowerPoint Presentation</vt:lpstr>
      <vt:lpstr>Marketing of Service</vt:lpstr>
      <vt:lpstr>Impacts of Commercial Air Service</vt:lpstr>
      <vt:lpstr>Results as of Jan 31, 2016</vt:lpstr>
      <vt:lpstr>Maintaining Service</vt:lpstr>
      <vt:lpstr>Summary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Air Service</dc:title>
  <dc:creator>Jay Stender</dc:creator>
  <cp:lastModifiedBy>Jay Stender</cp:lastModifiedBy>
  <cp:revision>26</cp:revision>
  <cp:lastPrinted>2016-02-09T16:33:26Z</cp:lastPrinted>
  <dcterms:created xsi:type="dcterms:W3CDTF">2016-02-08T21:17:08Z</dcterms:created>
  <dcterms:modified xsi:type="dcterms:W3CDTF">2016-02-11T00:05:44Z</dcterms:modified>
</cp:coreProperties>
</file>